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5"/>
  </p:notesMasterIdLst>
  <p:sldIdLst>
    <p:sldId id="710" r:id="rId2"/>
    <p:sldId id="532" r:id="rId3"/>
    <p:sldId id="531" r:id="rId4"/>
    <p:sldId id="428" r:id="rId5"/>
    <p:sldId id="442" r:id="rId6"/>
    <p:sldId id="711" r:id="rId7"/>
    <p:sldId id="445" r:id="rId8"/>
    <p:sldId id="438" r:id="rId9"/>
    <p:sldId id="439" r:id="rId10"/>
    <p:sldId id="410" r:id="rId11"/>
    <p:sldId id="411" r:id="rId12"/>
    <p:sldId id="412" r:id="rId13"/>
    <p:sldId id="413" r:id="rId14"/>
    <p:sldId id="712" r:id="rId15"/>
    <p:sldId id="266" r:id="rId16"/>
    <p:sldId id="449" r:id="rId17"/>
    <p:sldId id="457" r:id="rId18"/>
    <p:sldId id="458" r:id="rId19"/>
    <p:sldId id="459" r:id="rId20"/>
    <p:sldId id="460" r:id="rId21"/>
    <p:sldId id="713" r:id="rId22"/>
    <p:sldId id="714" r:id="rId23"/>
    <p:sldId id="501" r:id="rId24"/>
    <p:sldId id="715" r:id="rId25"/>
    <p:sldId id="716" r:id="rId26"/>
    <p:sldId id="502" r:id="rId27"/>
    <p:sldId id="717" r:id="rId28"/>
    <p:sldId id="718" r:id="rId29"/>
    <p:sldId id="503" r:id="rId30"/>
    <p:sldId id="352" r:id="rId31"/>
    <p:sldId id="354" r:id="rId32"/>
    <p:sldId id="355" r:id="rId33"/>
    <p:sldId id="357" r:id="rId34"/>
    <p:sldId id="504" r:id="rId35"/>
    <p:sldId id="360" r:id="rId36"/>
    <p:sldId id="362" r:id="rId37"/>
    <p:sldId id="536" r:id="rId38"/>
    <p:sldId id="533" r:id="rId39"/>
    <p:sldId id="365" r:id="rId40"/>
    <p:sldId id="537" r:id="rId41"/>
    <p:sldId id="534" r:id="rId42"/>
    <p:sldId id="540" r:id="rId43"/>
    <p:sldId id="543" r:id="rId44"/>
    <p:sldId id="544" r:id="rId45"/>
    <p:sldId id="542" r:id="rId46"/>
    <p:sldId id="369" r:id="rId47"/>
    <p:sldId id="538" r:id="rId48"/>
    <p:sldId id="535" r:id="rId49"/>
    <p:sldId id="547" r:id="rId50"/>
    <p:sldId id="545" r:id="rId51"/>
    <p:sldId id="546" r:id="rId52"/>
    <p:sldId id="370" r:id="rId53"/>
    <p:sldId id="371" r:id="rId54"/>
    <p:sldId id="505" r:id="rId55"/>
    <p:sldId id="375" r:id="rId56"/>
    <p:sldId id="376" r:id="rId57"/>
    <p:sldId id="374" r:id="rId58"/>
    <p:sldId id="377" r:id="rId59"/>
    <p:sldId id="378" r:id="rId60"/>
    <p:sldId id="373" r:id="rId61"/>
    <p:sldId id="506" r:id="rId62"/>
    <p:sldId id="326" r:id="rId63"/>
    <p:sldId id="464" r:id="rId64"/>
    <p:sldId id="327" r:id="rId65"/>
    <p:sldId id="372" r:id="rId66"/>
    <p:sldId id="465" r:id="rId67"/>
    <p:sldId id="507" r:id="rId68"/>
    <p:sldId id="379" r:id="rId69"/>
    <p:sldId id="380" r:id="rId70"/>
    <p:sldId id="302" r:id="rId71"/>
    <p:sldId id="508" r:id="rId72"/>
    <p:sldId id="382" r:id="rId73"/>
    <p:sldId id="383" r:id="rId74"/>
    <p:sldId id="385" r:id="rId75"/>
    <p:sldId id="467" r:id="rId76"/>
    <p:sldId id="509" r:id="rId77"/>
    <p:sldId id="387" r:id="rId78"/>
    <p:sldId id="388" r:id="rId79"/>
    <p:sldId id="390" r:id="rId80"/>
    <p:sldId id="391" r:id="rId81"/>
    <p:sldId id="548" r:id="rId82"/>
    <p:sldId id="468" r:id="rId83"/>
    <p:sldId id="469" r:id="rId84"/>
    <p:sldId id="392" r:id="rId85"/>
    <p:sldId id="393" r:id="rId86"/>
    <p:sldId id="510" r:id="rId87"/>
    <p:sldId id="394" r:id="rId88"/>
    <p:sldId id="395" r:id="rId89"/>
    <p:sldId id="386" r:id="rId90"/>
    <p:sldId id="511" r:id="rId91"/>
    <p:sldId id="397" r:id="rId92"/>
    <p:sldId id="398" r:id="rId93"/>
    <p:sldId id="396" r:id="rId94"/>
    <p:sldId id="512" r:id="rId95"/>
    <p:sldId id="400" r:id="rId96"/>
    <p:sldId id="401" r:id="rId97"/>
    <p:sldId id="399" r:id="rId98"/>
    <p:sldId id="513" r:id="rId99"/>
    <p:sldId id="403" r:id="rId100"/>
    <p:sldId id="404" r:id="rId101"/>
    <p:sldId id="402" r:id="rId102"/>
    <p:sldId id="515" r:id="rId103"/>
    <p:sldId id="514" r:id="rId104"/>
    <p:sldId id="306" r:id="rId105"/>
    <p:sldId id="470" r:id="rId106"/>
    <p:sldId id="550" r:id="rId107"/>
    <p:sldId id="516" r:id="rId108"/>
    <p:sldId id="317" r:id="rId109"/>
    <p:sldId id="471" r:id="rId110"/>
    <p:sldId id="319" r:id="rId111"/>
    <p:sldId id="472" r:id="rId112"/>
    <p:sldId id="320" r:id="rId113"/>
    <p:sldId id="517" r:id="rId114"/>
    <p:sldId id="316" r:id="rId115"/>
    <p:sldId id="473" r:id="rId116"/>
    <p:sldId id="551" r:id="rId117"/>
    <p:sldId id="518" r:id="rId118"/>
    <p:sldId id="313" r:id="rId119"/>
    <p:sldId id="474" r:id="rId120"/>
    <p:sldId id="315" r:id="rId121"/>
    <p:sldId id="475" r:id="rId122"/>
    <p:sldId id="321" r:id="rId123"/>
    <p:sldId id="519" r:id="rId124"/>
    <p:sldId id="322" r:id="rId125"/>
    <p:sldId id="476" r:id="rId126"/>
    <p:sldId id="324" r:id="rId127"/>
    <p:sldId id="520" r:id="rId128"/>
    <p:sldId id="328" r:id="rId129"/>
    <p:sldId id="477" r:id="rId130"/>
    <p:sldId id="329" r:id="rId131"/>
    <p:sldId id="478" r:id="rId132"/>
    <p:sldId id="479" r:id="rId133"/>
    <p:sldId id="480" r:id="rId134"/>
    <p:sldId id="481" r:id="rId135"/>
    <p:sldId id="330" r:id="rId136"/>
    <p:sldId id="409" r:id="rId137"/>
    <p:sldId id="528" r:id="rId138"/>
    <p:sldId id="488" r:id="rId139"/>
    <p:sldId id="484" r:id="rId140"/>
    <p:sldId id="526" r:id="rId141"/>
    <p:sldId id="525" r:id="rId142"/>
    <p:sldId id="552" r:id="rId143"/>
    <p:sldId id="487" r:id="rId144"/>
    <p:sldId id="521" r:id="rId145"/>
    <p:sldId id="489" r:id="rId146"/>
    <p:sldId id="483" r:id="rId147"/>
    <p:sldId id="332" r:id="rId148"/>
    <p:sldId id="490" r:id="rId149"/>
    <p:sldId id="333" r:id="rId150"/>
    <p:sldId id="491" r:id="rId151"/>
    <p:sldId id="334" r:id="rId152"/>
    <p:sldId id="335" r:id="rId153"/>
    <p:sldId id="492" r:id="rId154"/>
    <p:sldId id="338" r:id="rId155"/>
    <p:sldId id="522" r:id="rId156"/>
    <p:sldId id="341" r:id="rId157"/>
    <p:sldId id="493" r:id="rId158"/>
    <p:sldId id="342" r:id="rId159"/>
    <p:sldId id="494" r:id="rId160"/>
    <p:sldId id="343" r:id="rId161"/>
    <p:sldId id="340" r:id="rId162"/>
    <p:sldId id="523" r:id="rId163"/>
    <p:sldId id="336" r:id="rId164"/>
    <p:sldId id="495" r:id="rId165"/>
    <p:sldId id="337" r:id="rId166"/>
    <p:sldId id="339" r:id="rId167"/>
    <p:sldId id="496" r:id="rId168"/>
    <p:sldId id="497" r:id="rId169"/>
    <p:sldId id="446" r:id="rId170"/>
    <p:sldId id="447" r:id="rId171"/>
    <p:sldId id="482" r:id="rId172"/>
    <p:sldId id="421" r:id="rId173"/>
    <p:sldId id="422" r:id="rId174"/>
    <p:sldId id="423" r:id="rId175"/>
    <p:sldId id="424" r:id="rId176"/>
    <p:sldId id="425" r:id="rId177"/>
    <p:sldId id="498" r:id="rId178"/>
    <p:sldId id="417" r:id="rId179"/>
    <p:sldId id="418" r:id="rId180"/>
    <p:sldId id="419" r:id="rId181"/>
    <p:sldId id="499" r:id="rId182"/>
    <p:sldId id="407" r:id="rId183"/>
    <p:sldId id="524" r:id="rId1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979"/>
    <a:srgbClr val="ECFC00"/>
    <a:srgbClr val="FFFF00"/>
    <a:srgbClr val="EA6B66"/>
    <a:srgbClr val="00994D"/>
    <a:srgbClr val="007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7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image" Target="../media/image581.png"/><Relationship Id="rId9" Type="http://schemas.openxmlformats.org/officeDocument/2006/relationships/image" Target="../media/image610.png"/><Relationship Id="rId14" Type="http://schemas.openxmlformats.org/officeDocument/2006/relationships/image" Target="../media/image68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082-5364-76A3-B949-AFCDD783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419" y="891652"/>
            <a:ext cx="10947163" cy="179613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Part 3 – Implementing Transformer from Scratch with </a:t>
            </a:r>
            <a:r>
              <a:rPr lang="en-US" sz="3600" b="1" dirty="0" err="1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PyTorch</a:t>
            </a:r>
            <a:r>
              <a:rPr lang="en-US" sz="3600" b="1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088BF9-AB07-AB82-93C3-C22A14AC0DE7}"/>
              </a:ext>
            </a:extLst>
          </p:cNvPr>
          <p:cNvSpPr txBox="1">
            <a:spLocks/>
          </p:cNvSpPr>
          <p:nvPr/>
        </p:nvSpPr>
        <p:spPr>
          <a:xfrm>
            <a:off x="4348428" y="3222771"/>
            <a:ext cx="3495144" cy="453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rgbClr val="002060"/>
                </a:solidFill>
                <a:latin typeface="Avenir Next LT Pro Light" panose="020B03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gradFill>
                  <a:gsLst>
                    <a:gs pos="29000">
                      <a:srgbClr val="041462"/>
                    </a:gs>
                    <a:gs pos="85000">
                      <a:srgbClr val="1B5CE0"/>
                    </a:gs>
                  </a:gsLst>
                  <a:lin ang="2700000" scaled="0"/>
                </a:gradFill>
                <a:latin typeface="+mn-lt"/>
              </a:rPr>
              <a:t>Quang Duong</a:t>
            </a: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ED51C5D7-20A1-A8DB-A42E-F29FB3729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24" y="4435807"/>
            <a:ext cx="1047985" cy="1153278"/>
          </a:xfrm>
          <a:prstGeom prst="rect">
            <a:avLst/>
          </a:prstGeom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A84E511-4EB7-1C66-619B-DC8F4A93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8" y="4341009"/>
            <a:ext cx="955779" cy="11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D930-A06E-1E36-AB0A-B4492BA5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D78-A680-C23F-D038-BB198407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4B4C0-4D51-258A-7602-65376560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01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FBEA-5359-3CF8-8C67-077C51D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075436-0839-031E-D44A-900ECB72FD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37EAB-AB94-883D-4057-A013DFABCAEF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26237-372A-497E-1415-C55E303A9647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755D3-25D3-1046-14E9-34326B7801AB}"/>
              </a:ext>
            </a:extLst>
          </p:cNvPr>
          <p:cNvSpPr/>
          <p:nvPr/>
        </p:nvSpPr>
        <p:spPr>
          <a:xfrm>
            <a:off x="1382312" y="658812"/>
            <a:ext cx="392462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nb_projection.ipynb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14AB10-5DAC-C860-5628-582686C90732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F7461E-6082-D16A-F031-ABAB5856535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3E1C89-6E74-54BE-5531-05059CA966A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66E4BC-47D3-F0DE-8D10-46A38B64331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E981E5-BFF6-89BD-E7D0-FF0D021F2087}"/>
              </a:ext>
            </a:extLst>
          </p:cNvPr>
          <p:cNvSpPr txBox="1"/>
          <p:nvPr/>
        </p:nvSpPr>
        <p:spPr>
          <a:xfrm>
            <a:off x="295541" y="1158291"/>
            <a:ext cx="683007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Projection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20FD6-4288-5227-A9DB-436AE16E4A02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AB64E-368D-8A89-9A19-A90B2AFA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97447"/>
            <a:ext cx="4770843" cy="1640404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9E887B0C-03DB-16EC-2556-8096EF6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3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9238-A5F8-B54D-C07B-87E52E3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20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43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EBD-2EF9-0B5D-C135-C3E8291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7C7-0BE4-5A8A-F7D7-ADFA783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49A6D3-2242-7C6C-BD5D-CFC21410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C95C5-08BB-AE36-90E5-B4C83A4D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185F05-4A3E-B204-E47E-E62A755000F3}"/>
              </a:ext>
            </a:extLst>
          </p:cNvPr>
          <p:cNvSpPr/>
          <p:nvPr/>
        </p:nvSpPr>
        <p:spPr>
          <a:xfrm rot="2556482">
            <a:off x="9128956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C8A3A-F429-EA95-03CB-53E763BA4234}"/>
              </a:ext>
            </a:extLst>
          </p:cNvPr>
          <p:cNvSpPr/>
          <p:nvPr/>
        </p:nvSpPr>
        <p:spPr>
          <a:xfrm>
            <a:off x="1102406" y="3589234"/>
            <a:ext cx="1076771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4854D69-6150-43BE-2089-442757A14098}"/>
              </a:ext>
            </a:extLst>
          </p:cNvPr>
          <p:cNvSpPr/>
          <p:nvPr/>
        </p:nvSpPr>
        <p:spPr>
          <a:xfrm flipH="1">
            <a:off x="726191" y="37498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40D4D-42FD-E843-0158-6468DFF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52E85-2FED-1075-9F6F-0A6EAF69C51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AA993-6FF4-92A3-A9D1-C77550A550F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7C670-EC2B-116C-6E59-9AE5EB86316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3FCB83-C29E-7D62-364C-694275FC4B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7B56CC-CA9F-7CE5-741B-F375BAEA417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73CC5-6BDC-EA3A-58C8-A3BA863925B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FB00888-53EC-5019-8E7D-86143DD7959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4A95C-AE02-9A22-FE67-0CD98A35BB0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CF63975-17DD-E379-1804-8643E256A5C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63E4-C744-19E9-4D7B-23DBD7273F99}"/>
              </a:ext>
            </a:extLst>
          </p:cNvPr>
          <p:cNvSpPr txBox="1"/>
          <p:nvPr/>
        </p:nvSpPr>
        <p:spPr>
          <a:xfrm>
            <a:off x="291979" y="1306708"/>
            <a:ext cx="11593795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09D836-770F-1DD5-1FE2-5FF35D0A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7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44FC-D3F2-6485-A515-BEC09015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4B2FB-C59F-787D-10E4-AAD74D97DE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2DB96D-DC0B-21F7-D195-DF9A8E81BC4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038A9E-1E29-90A0-F3EC-6D0B889FBD9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9F9038-40FD-3FC8-A8F7-40C74BA3801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215C7-18D3-9447-DE42-CB48FD2D539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DAEAB-A90A-3CE7-4693-C9BD115E5EA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5A6C02-7CF8-07D6-EE1A-1D9AE2657D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4474ED5-0322-6FE2-0FE4-948C857E27D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20AC4E0-C4D0-7F6C-D207-08728C487A4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65187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8004-6CF3-CC7C-2850-B47C19E8646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First, it applies the self-attention mechanism to the input inside a residual 		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Then, it passes the result through the feed-forward network inside another 		residual connection.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261AAD-2BF1-D365-1008-D12D6551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86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8E47-8FD5-D9DC-F73B-90BE34B6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2319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B12B-8CE9-873A-0B78-BEA9E2F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D77D-921E-8A30-9F03-BBD2C59C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3FA8F2-9619-1580-719C-F8C5C940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4DC33-966D-73D9-1AB3-D1C20B95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9E3A6DF-2FA5-B660-47EE-A7236B5CF5AA}"/>
              </a:ext>
            </a:extLst>
          </p:cNvPr>
          <p:cNvSpPr/>
          <p:nvPr/>
        </p:nvSpPr>
        <p:spPr>
          <a:xfrm rot="2556482">
            <a:off x="9060589" y="565378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F3B2-8ED1-5236-3101-F03C2326E07F}"/>
              </a:ext>
            </a:extLst>
          </p:cNvPr>
          <p:cNvSpPr/>
          <p:nvPr/>
        </p:nvSpPr>
        <p:spPr>
          <a:xfrm>
            <a:off x="838200" y="3589234"/>
            <a:ext cx="1340978" cy="1504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1324769-0927-30E0-2F56-FBE660E27528}"/>
              </a:ext>
            </a:extLst>
          </p:cNvPr>
          <p:cNvSpPr/>
          <p:nvPr/>
        </p:nvSpPr>
        <p:spPr>
          <a:xfrm flipH="1">
            <a:off x="471360" y="369713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CC9B-AA0F-D167-A3E4-143C0AE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124D8-8C69-4EC8-6B3F-56F2D3EE575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EF6754-3E78-6525-CF24-89410BE8C54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A8542C-1686-A16F-6B33-1C2061CE905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74B42-4FCA-C305-FA2F-42E3A46401C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DE554B-2821-E62D-C48F-19A5EF2112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A1EA3C-1A22-9D92-411D-CF47F4E434E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81371DD-15DB-F4D5-6F47-2CDEF66E58B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B1975-B533-3B0A-BE1B-9DEB851B3149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884EB3D-098D-D3B2-64C7-71E004BC989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5362-CE17-8878-9786-0737BA0B4549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encoder.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B90824-2A5F-2ECA-84AC-14A872A9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2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0EA-E6B9-81AB-5D93-EFACA8A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689850-42F8-EF82-B70E-52163A249F6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1B1A34-657F-3522-16D0-A227BD92AD77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8818A-8C3D-1FFE-FE77-39769C73E6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2B5D46-4767-2C7A-2427-061072D8E8D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ACFC05-59BD-395B-046B-3B92DBFBF16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1280ED-6BE9-31D8-141E-B3B4D6C1A79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51C910C-428C-841E-C87C-0D2C9C405A5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6347AA-E6F5-1659-5A10-185326136E4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CCA2343-E6B8-518D-0DE5-F991C49B4B32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42E5-86B9-3E51-9716-D167C1278926}"/>
              </a:ext>
            </a:extLst>
          </p:cNvPr>
          <p:cNvSpPr txBox="1"/>
          <p:nvPr/>
        </p:nvSpPr>
        <p:spPr>
          <a:xfrm>
            <a:off x="291979" y="1306708"/>
            <a:ext cx="115937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forward method is called when we pass input data into this module.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through each layer in turn.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mask_scr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211A1AA6-EECC-32B1-F1B8-F512FF1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4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44F-2125-CD86-C988-48E1C581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6407-124C-E376-2C6D-CE4DE21C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Transformer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0BA9FF-1FBD-C4EA-85E4-CEE099FC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6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E974-D858-42E5-362F-D9B74D19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9ACB7C-21F8-DCA9-4D98-CDFF3E7C52A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455C7A-1D19-0DF2-DDBB-F42EC93CC9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02E644-203A-A6E3-C560-6BEE5164258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C5C58-648C-2090-0BBD-B6AB323F62C9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3E1AAF-33A1-FB67-4672-F1FA5C6DC36A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A246C-43D7-10B5-1FC8-23292B13CA7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26905B-7CE5-C7AF-D212-E71DE076851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50BD75-0968-A9EC-916B-E6DAAB6FF14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9DA1EC-9F97-6765-5241-8CD704BC8D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84CC1-12CA-0FE3-3088-BB7C27D2EFE4}"/>
              </a:ext>
            </a:extLst>
          </p:cNvPr>
          <p:cNvSpPr txBox="1"/>
          <p:nvPr/>
        </p:nvSpPr>
        <p:spPr>
          <a:xfrm>
            <a:off x="288800" y="1239144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DDE7A-C716-86F5-5E74-5927E3D10E44}"/>
              </a:ext>
            </a:extLst>
          </p:cNvPr>
          <p:cNvSpPr txBox="1"/>
          <p:nvPr/>
        </p:nvSpPr>
        <p:spPr>
          <a:xfrm>
            <a:off x="6786783" y="1239144"/>
            <a:ext cx="5113238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Encoder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C6505048-1470-483A-EE15-54E4403C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1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1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7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3D9C-0E3B-E07A-E07B-5B79AA3B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C4876-97E4-5F30-11B8-CE8D3B8CB9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7AA647-5C58-D7B3-455A-5499D92257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917E1-DBC3-7449-B740-986560F10B3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4B399-A68F-FBB9-A204-F6F9CF7B19E1}"/>
                </a:ext>
              </a:extLst>
            </p:cNvPr>
            <p:cNvSpPr/>
            <p:nvPr/>
          </p:nvSpPr>
          <p:spPr>
            <a:xfrm>
              <a:off x="1371628" y="752023"/>
              <a:ext cx="3619116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nb_encoder.ipynb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04E789-DB2A-B65F-3EA5-BD30049E86A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86728D-4F37-EAD9-85B2-9F8BF784548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C2BCB8-A670-EA3C-D30C-93A87C451C9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5016C0-0F3D-613C-64BA-4019BC4D6310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DBE7874-56A5-6A20-3086-FB140F50801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1087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-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FC5FD-3976-532B-4186-1EF499185244}"/>
              </a:ext>
            </a:extLst>
          </p:cNvPr>
          <p:cNvSpPr txBox="1"/>
          <p:nvPr/>
        </p:nvSpPr>
        <p:spPr>
          <a:xfrm>
            <a:off x="291979" y="1239144"/>
            <a:ext cx="6433561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7AEFB-AB42-E79D-B089-98BDF5B2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50" y="3761403"/>
            <a:ext cx="5116417" cy="2342120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0" name="Picture 2" descr="Project Jupyter - Wikipedia">
            <a:extLst>
              <a:ext uri="{FF2B5EF4-FFF2-40B4-BE49-F238E27FC236}">
                <a16:creationId xmlns:a16="http://schemas.microsoft.com/office/drawing/2014/main" id="{0E18F8A8-B2AC-1A23-2CDF-3B373E2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3540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4BBD-B0D7-A225-7A0B-82D2BE05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32C-A358-72B6-07E3-21FE8A2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D7696B-3A97-DFBA-3E16-F6CC542F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C2A0-F5D0-9517-7CEC-BD5C0BDD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5694A8-5269-1A17-B418-FE272AEBE9C4}"/>
              </a:ext>
            </a:extLst>
          </p:cNvPr>
          <p:cNvSpPr/>
          <p:nvPr/>
        </p:nvSpPr>
        <p:spPr>
          <a:xfrm rot="2556482">
            <a:off x="7641987" y="592606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E5A24-B1AC-D74E-893C-2C5D6330B205}"/>
              </a:ext>
            </a:extLst>
          </p:cNvPr>
          <p:cNvSpPr/>
          <p:nvPr/>
        </p:nvSpPr>
        <p:spPr>
          <a:xfrm>
            <a:off x="2239177" y="2905570"/>
            <a:ext cx="1068045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8494241-A58E-85A9-AF13-45DCA3635EFE}"/>
              </a:ext>
            </a:extLst>
          </p:cNvPr>
          <p:cNvSpPr/>
          <p:nvPr/>
        </p:nvSpPr>
        <p:spPr>
          <a:xfrm rot="10800000" flipH="1">
            <a:off x="3383379" y="29055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CD0E-61C5-0291-5E9B-3ADA9056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8C09B-7F43-A270-CEEE-18BF455E8D3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00D9E-EB44-DE6D-B065-2E8BC6CEEC4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FCBB51-D74A-3E5E-4C35-1C1E9FACEA9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F2642-53C7-723A-65EE-9729FB2CF477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9A1D5F-E8B0-FE56-AC2A-0736FDEEA8E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BF246D-BF1A-D897-2B4A-ED391AF7BDE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32598F9-5917-BB2E-7574-5F86D043C08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D72DE8A-1EC0-49A5-7F65-67A2EC60BB1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49A8FBE-A21A-E831-6047-DE74C951688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6349-ED48-18F7-D7DB-73D7E42E55DB}"/>
              </a:ext>
            </a:extLst>
          </p:cNvPr>
          <p:cNvSpPr txBox="1"/>
          <p:nvPr/>
        </p:nvSpPr>
        <p:spPr>
          <a:xfrm>
            <a:off x="291979" y="1306708"/>
            <a:ext cx="1159379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noProof="1">
              <a:solidFill>
                <a:srgbClr val="FF9D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encoder_decoder_attention:</a:t>
            </a:r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9EFFFF"/>
                </a:solidFill>
                <a:latin typeface="Consolas" panose="020B0609020204030204" pitchFamily="49" charset="0"/>
              </a:rPr>
              <a:t>		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self_attention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feed_forward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residual connections.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dropout)</a:t>
            </a:r>
            <a:r>
              <a:rPr lang="en-US" noProof="1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87CF7B6-BE99-50A4-7304-B73BA58C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5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D9C9-2A30-6406-7759-C4CB6EF6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74ADE-7005-CEF0-3AE1-7F9D36624DC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0DF5C2-CC3B-2EDA-B1A4-975A44708E4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BB947-5B69-D2B1-8A99-B44E435D906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45DDB-3FC9-A687-7BC1-B7353F7BECDB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D8C9D-BCB4-122B-82A7-8A5275A157D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EDE8C5F-EC45-C492-4040-9941244574E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C6829-878C-CD65-9DC6-9B21D566FA3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34992C-17DD-0E78-D67E-701ABBAF3DC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D5D31F-40C8-32B7-DD3A-00026E7E0F4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45805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DDE0-6378-468F-C192-EEDFBDF5B255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i="1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</a:t>
            </a:r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de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d_model]</a:t>
            </a:r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encoder_output: [batch_size, seq_len, d_model]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noProof="1">
                <a:solidFill>
                  <a:srgbClr val="FFFFFF"/>
                </a:solidFill>
                <a:latin typeface="Consolas" panose="020B0609020204030204" pitchFamily="49" charset="0"/>
              </a:rPr>
              <a:t>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self_attention_engine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mask_tgt))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mask_src))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residual_connections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7AD7989-C125-9EA0-521E-4A842F4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2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6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2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25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697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C1E4-3726-2D47-EB5C-1927D8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B741-F1F8-666A-CDD0-00AF028C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FDB3A-756D-394A-E500-EBF44362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F61B-6DEF-5E39-AE8B-F3802626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2DFC65A-14A0-6BFD-8987-4425F2B42EA3}"/>
              </a:ext>
            </a:extLst>
          </p:cNvPr>
          <p:cNvSpPr/>
          <p:nvPr/>
        </p:nvSpPr>
        <p:spPr>
          <a:xfrm rot="2556482">
            <a:off x="7578963" y="566968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F65B1-66AC-8B41-E094-A3248CFFA1A1}"/>
              </a:ext>
            </a:extLst>
          </p:cNvPr>
          <p:cNvSpPr/>
          <p:nvPr/>
        </p:nvSpPr>
        <p:spPr>
          <a:xfrm>
            <a:off x="2239177" y="2905570"/>
            <a:ext cx="1307328" cy="218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65BC520-00E6-564F-14A0-38982A3BFBAF}"/>
              </a:ext>
            </a:extLst>
          </p:cNvPr>
          <p:cNvSpPr/>
          <p:nvPr/>
        </p:nvSpPr>
        <p:spPr>
          <a:xfrm rot="10800000" flipH="1">
            <a:off x="3571163" y="438267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931C-0956-5C7F-A68E-1328B2A8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630A4-F320-F7F2-319C-7C20458F8DD8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268E5-53DD-FB0D-FC33-2D466CC7D8D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5B375-6086-9752-E6B1-9C4A42072F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B52ED-77EB-40BF-9596-D79D716D76E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658D74-63CC-9237-48C5-FCAE1B904D9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BE1418-8F01-931A-9486-81FFB8A43E88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49B7AF-A8C2-971D-6EF7-112C6C1ABD3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1EFDB3-1C2D-FBFB-27F2-CE58F6454E1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085C47A-344D-295D-3FD8-5B4A6886097F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7364-03A9-4889-89A7-CB4EB499ED87}"/>
              </a:ext>
            </a:extLst>
          </p:cNvPr>
          <p:cNvSpPr txBox="1"/>
          <p:nvPr/>
        </p:nvSpPr>
        <p:spPr>
          <a:xfrm>
            <a:off x="291979" y="1306708"/>
            <a:ext cx="1159379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decoder_layer: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num_layers: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	 	 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layers of the decoder.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([decoder_layer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(num_layers)])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(d_model)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9DCE1E4-4D1C-F352-87FC-6B5D3B9F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6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774F-6A39-6887-ADB1-CCF43C47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8428BC-D874-1C6C-61F8-E4B17231DDB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337BD9-A7D0-3238-4CCC-F3C64A931EA3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BFC4C8-519C-8780-89D6-E724C862EB7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62489-B496-4517-8DC3-A56C9C70CEC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43ECD5-85D7-7719-F706-28D7620DCB8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489D19-0456-F6AE-8F10-5FB0D7828B1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8DDC-952B-8998-0426-9788DBCD695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7ABDDE-532E-78AA-D692-897F1CCCA21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7CDB24A-FE04-ABCB-6FD0-E1AF936B3FE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2400300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C698C-186A-BD92-48C3-DB20B3494072}"/>
              </a:ext>
            </a:extLst>
          </p:cNvPr>
          <p:cNvSpPr txBox="1"/>
          <p:nvPr/>
        </p:nvSpPr>
        <p:spPr>
          <a:xfrm>
            <a:off x="291979" y="1306708"/>
            <a:ext cx="1159379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noProof="1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[batch_size, seq_len, d_model]</a:t>
            </a:r>
          </a:p>
          <a:p>
            <a:endParaRPr lang="en-US" b="0" i="1" noProof="1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noProof="1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passes the input and the encoder output through each layer in turn.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layer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mask_src,</a:t>
            </a:r>
            <a:r>
              <a:rPr lang="en-US" b="0" noProof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mask_tgt)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Finally, it applies layer normalization to the output of the last layer.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noProof="1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noProof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noProof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i="1" noProof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[batch_size, seq_len, d_model].</a:t>
            </a:r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18366D3-8452-6D94-4C45-E5B4CB80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6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8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8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8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8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5E1D-932B-FBDD-FE45-27C477D1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E96-756F-F6B7-E2A9-0F5DB215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20AEB0-A0DF-8029-2108-4F34A434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C62E-7D16-3E64-6BD1-38DBF14B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0E04C-E089-AE3E-F5D8-B7104F7D72CD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5270F-FE92-412D-9D61-6E0A4AC8FB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C7546-B726-D4EC-9B19-6C3AECB9DA03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54A45-B3A4-7E0B-D4A7-CAB5F727B2AF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CF4CD4-3DC1-F7FB-0969-83F6DD66E3E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E8D7B6-669D-B026-B612-DF4E5BFBE33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9BCA00-FFBE-ADBE-9DF9-55ED9987A23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9632C-9287-D460-E957-910E04CE45B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180401-614C-7623-E554-B32C8062132D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81968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2B47F-E411-53DB-2881-DD1C6031F2E9}"/>
              </a:ext>
            </a:extLst>
          </p:cNvPr>
          <p:cNvSpPr txBox="1"/>
          <p:nvPr/>
        </p:nvSpPr>
        <p:spPr>
          <a:xfrm>
            <a:off x="291979" y="1306708"/>
            <a:ext cx="6433561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feature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 number of heads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dropout ratio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dimension of the feed 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batch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number of encoder layer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F647-323D-F5A8-77C5-E8699FD6080E}"/>
              </a:ext>
            </a:extLst>
          </p:cNvPr>
          <p:cNvSpPr txBox="1"/>
          <p:nvPr/>
        </p:nvSpPr>
        <p:spPr>
          <a:xfrm>
            <a:off x="6786782" y="1306708"/>
            <a:ext cx="499786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648E071-CF6C-F653-2C8D-5E6A9BEF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7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180-C4B6-E4F9-8F1B-E2ED6DA6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CB8A-C784-31ED-C3C2-30F29990136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2C0285-EF6D-6E9E-2C11-496A34EE443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4BF4D-CEA1-AB5A-3044-BC3DFDD380EB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7B504-75CA-A4CA-B2F9-F3F47D502B13}"/>
                </a:ext>
              </a:extLst>
            </p:cNvPr>
            <p:cNvSpPr/>
            <p:nvPr/>
          </p:nvSpPr>
          <p:spPr>
            <a:xfrm>
              <a:off x="1371628" y="752023"/>
              <a:ext cx="348238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nb_decoder.ipynb</a:t>
              </a:r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01C9E-22C7-BE07-1F96-6077592F5E2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5AFD7E-B08A-54F9-8698-0ECCCF1C7F8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C7CD0A-8370-5FFE-31E6-7B1C9B7697D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B66D11-2D63-E7CD-7D91-D187F27CFA6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E54594B-925C-9011-B906-2FC57E59D78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599914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C3A3D-6FB2-8B96-5D60-22CE84CC54DD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Decoder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27F654DE-C393-283E-0EE6-0752ABC1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26C3-9611-DA07-9393-29B7757E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96" y="3216331"/>
            <a:ext cx="5299925" cy="3547394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227D9-9E78-6831-0387-639F6F21CA4E}"/>
              </a:ext>
            </a:extLst>
          </p:cNvPr>
          <p:cNvSpPr txBox="1"/>
          <p:nvPr/>
        </p:nvSpPr>
        <p:spPr>
          <a:xfrm>
            <a:off x="6786782" y="1306708"/>
            <a:ext cx="4997867" cy="175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 output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 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0868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93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031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CC9D-45FA-BCE4-646B-F3F9EBCD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03A6-1651-009A-2131-6A2151F7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8EF21-B095-1E6C-CA3A-A91703BE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49021-E069-39A4-D4F7-3B588609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8C08B9-DD8B-7848-9B60-B8CC775EA307}"/>
              </a:ext>
            </a:extLst>
          </p:cNvPr>
          <p:cNvSpPr/>
          <p:nvPr/>
        </p:nvSpPr>
        <p:spPr>
          <a:xfrm rot="2556482">
            <a:off x="6348369" y="5969979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7EE5-F80B-1014-4FF3-FC7729F3B4C9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713648E-1595-E220-FA02-0747F94568E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30CE-8F88-C313-8250-3AE218EC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26B990-E640-C6EE-2C14-47D30A51656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FC24F-CD2F-7E82-5B36-792F4DEF858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51A78-8F12-7FD4-9E95-EF1E94B8067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04B67-2A0D-1A71-1752-4B885ACF09F6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29BD-5995-ECD1-1C50-91B4A510E832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54964-3C52-DF12-FEAA-1CEA945801B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83B731-CFAF-6741-24CE-F7FDE17F4DF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1B5EC1E-98E0-48C4-813F-342903E34AF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5A76C1A-2DB0-D154-5143-0AD51797C23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0960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0871-24BC-5AD2-9583-0C04F1BE8255}"/>
              </a:ext>
            </a:extLst>
          </p:cNvPr>
          <p:cNvSpPr txBox="1"/>
          <p:nvPr/>
        </p:nvSpPr>
        <p:spPr>
          <a:xfrm>
            <a:off x="291979" y="1239144"/>
            <a:ext cx="5279879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36601-6B41-CB55-3B55-9BA51BBBE32E}"/>
              </a:ext>
            </a:extLst>
          </p:cNvPr>
          <p:cNvSpPr txBox="1"/>
          <p:nvPr/>
        </p:nvSpPr>
        <p:spPr>
          <a:xfrm>
            <a:off x="5633101" y="1239144"/>
            <a:ext cx="6266921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	 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embed_tgt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pos_tgt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projection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077F2EC-AF85-11FE-D6FB-73C0BA7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1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1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16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97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78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59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4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9B13-A0EE-FB71-4D4A-E160F477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67A46-560D-61DC-C20A-CF8BF67718E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50136-101C-9567-8FD0-17DE7C3F88A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A5A54-A04D-AE4B-04A4-F493BA3D484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C6B2A-F7AF-ECFA-98D7-E8016404452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FE6E3-D78E-24C9-18F6-96EF0FF351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FDFF6-F44A-B8D7-F079-3DD51893DE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6DF9E74-63AC-D05F-7084-EC691EACBF3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C70C83-AFB5-0107-8850-F2A5B6E85A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A265BF5-30A9-7039-CF37-AB2C52BD37E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646916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Transformer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BCE9-2619-4AE6-D9BF-ADC2F5B048DC}"/>
              </a:ext>
            </a:extLst>
          </p:cNvPr>
          <p:cNvSpPr txBox="1"/>
          <p:nvPr/>
        </p:nvSpPr>
        <p:spPr>
          <a:xfrm>
            <a:off x="291979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E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CEE1-7342-8949-B54E-747A0B952D33}"/>
              </a:ext>
            </a:extLst>
          </p:cNvPr>
          <p:cNvSpPr txBox="1"/>
          <p:nvPr/>
        </p:nvSpPr>
        <p:spPr>
          <a:xfrm>
            <a:off x="5633101" y="1239144"/>
            <a:ext cx="6266921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4107C146-E010-E4D7-45A0-6159FF21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8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2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33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AB1B-7D6C-A1CF-78E3-79CD259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B5C-39F3-D518-23E3-4890128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Class/function to create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599F44-12A6-82BA-95C0-1BC711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9BF3A-C7AD-2A2F-6ADE-DB6E018E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F697638-B4C9-EEC3-7BB9-C8118D922C2C}"/>
              </a:ext>
            </a:extLst>
          </p:cNvPr>
          <p:cNvSpPr/>
          <p:nvPr/>
        </p:nvSpPr>
        <p:spPr>
          <a:xfrm>
            <a:off x="11350862" y="193833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3C4AE-30DC-D433-8751-150A3871D87D}"/>
              </a:ext>
            </a:extLst>
          </p:cNvPr>
          <p:cNvSpPr/>
          <p:nvPr/>
        </p:nvSpPr>
        <p:spPr>
          <a:xfrm>
            <a:off x="793169" y="2674834"/>
            <a:ext cx="2838793" cy="312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1E493-3245-A4C7-AD32-DDBC6F2E26C8}"/>
              </a:ext>
            </a:extLst>
          </p:cNvPr>
          <p:cNvSpPr/>
          <p:nvPr/>
        </p:nvSpPr>
        <p:spPr>
          <a:xfrm>
            <a:off x="9595337" y="3187582"/>
            <a:ext cx="1755525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39E92-B842-2ED7-17D9-3C7BE988A2BD}"/>
              </a:ext>
            </a:extLst>
          </p:cNvPr>
          <p:cNvSpPr/>
          <p:nvPr/>
        </p:nvSpPr>
        <p:spPr>
          <a:xfrm>
            <a:off x="5659548" y="5754977"/>
            <a:ext cx="954897" cy="269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2475FBB-1020-B4EC-8FB8-BB307121682A}"/>
              </a:ext>
            </a:extLst>
          </p:cNvPr>
          <p:cNvSpPr/>
          <p:nvPr/>
        </p:nvSpPr>
        <p:spPr>
          <a:xfrm flipH="1">
            <a:off x="465728" y="416326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A375-ED9B-77E7-B2CE-C69BF9B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B5524CC-2D47-26D9-1502-1C8F4E4E9931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85E3E-773B-DA50-9BC1-F70DECAD5B1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EF165-7DC7-6D80-108D-A30A9ECA2CD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E521ED-5414-0644-1E1E-830C58EDF6FF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08C2CB-057F-18AD-3F59-64D26570315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8DA6D83-32DE-7E98-ADE3-E091D5ED6AB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9907BF-5944-095D-CD35-F307AA51D37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B182D5-6235-5098-CFD7-244BBA7467B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EF57BD0-AC88-D6AE-B655-2845D663496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FFCE2-1B2D-E8C2-560F-05E2F2520CAF}"/>
              </a:ext>
            </a:extLst>
          </p:cNvPr>
          <p:cNvSpPr txBox="1"/>
          <p:nvPr/>
        </p:nvSpPr>
        <p:spPr>
          <a:xfrm>
            <a:off x="291979" y="1239144"/>
            <a:ext cx="11458488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parameters from the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source and target embedding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BF3FB8BD-5F73-C40B-C2AB-FDB394BA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C993-EBAD-061D-77D6-64E96B39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84C180-307C-477F-A2D6-DE55CC3FB08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9E607-5478-360C-C33D-E62FDCCA7414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FC9306-FBAC-1571-077E-E1C2A28AA88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B1F94-7E7F-009E-A9DA-FAF8FF95C939}"/>
                </a:ext>
              </a:extLst>
            </p:cNvPr>
            <p:cNvSpPr/>
            <p:nvPr/>
          </p:nvSpPr>
          <p:spPr>
            <a:xfrm>
              <a:off x="1371629" y="752023"/>
              <a:ext cx="2132148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59A4E2-2E9F-507C-3440-6F4AE39C56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7C884C-8147-ABC4-3CF9-01AE0EA659BC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A84BD5-CF6A-5413-E3EC-D97FCC5D79C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CFA5C80-5DE1-AFEF-AFD9-D772F4C11E7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835F502-3497-9F0A-158F-BB75FFF64D5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76798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EEA7-34A2-9A0E-674A-FB4D6C2B32EC}"/>
              </a:ext>
            </a:extLst>
          </p:cNvPr>
          <p:cNvSpPr txBox="1"/>
          <p:nvPr/>
        </p:nvSpPr>
        <p:spPr>
          <a:xfrm>
            <a:off x="291978" y="1239144"/>
            <a:ext cx="11608043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Initialize the source &amp; target positional encoding 	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encoder with self-attention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encoder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0D102-6536-76BE-0B57-06946C0EDE87}"/>
              </a:ext>
            </a:extLst>
          </p:cNvPr>
          <p:cNvSpPr txBox="1"/>
          <p:nvPr/>
        </p:nvSpPr>
        <p:spPr>
          <a:xfrm>
            <a:off x="6624414" y="1239144"/>
            <a:ext cx="527560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A51965AE-4661-E96A-9F2B-FB0A3980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8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5179D-7660-07CE-7E2C-273BCBC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9FDF-AC3B-63DC-B269-2A87CE28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| Put it all together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1B4EF78-37C9-874D-A42E-0416A53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93" y="2095500"/>
            <a:ext cx="9417014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234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C983-3461-8714-0EF8-A3620A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53B47-0A48-5EEF-AA11-FF91C8451C3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E28594-90FE-EF1A-CB48-FDDC5ABE5198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F3EFD-CE01-DD39-AC22-6C8AA42050B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6CD9A-04CC-4FFA-D948-439D7DA78BDE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EE619D-C3CD-6CB3-6412-999B5CAA40A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C4571-C53E-2FB7-A68A-4275CDF89AC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5553FC-7C7C-5C6F-5D19-872B86B926A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758F30-909D-5E01-55B3-81CB25B9246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752CBE9-146F-EC18-3475-93EA926E6BA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691B4-C5ED-B8D0-B6BA-91A717DF299B}"/>
              </a:ext>
            </a:extLst>
          </p:cNvPr>
          <p:cNvSpPr txBox="1"/>
          <p:nvPr/>
        </p:nvSpPr>
        <p:spPr>
          <a:xfrm>
            <a:off x="291979" y="1239144"/>
            <a:ext cx="11543946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with self-attention, encoder-decoder attention, and feed-forward layers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self_attention_decoder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encoder_decoder_attention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feed_forward_decoder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decoder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decoder_layer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projection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projection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6D1445F2-61DF-F845-F163-BD1C85B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D6D5-7855-A649-D97C-34A762E4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80939CD-66FF-6520-F55B-E7717ADCBE1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86AF9D-7265-DA3C-B47C-13E0D19788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6E8E1-FBDB-F7DF-7DE8-3C471367F86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B06D1-D0C4-1895-2A98-3136EE4E0BC0}"/>
                </a:ext>
              </a:extLst>
            </p:cNvPr>
            <p:cNvSpPr/>
            <p:nvPr/>
          </p:nvSpPr>
          <p:spPr>
            <a:xfrm>
              <a:off x="1371628" y="752023"/>
              <a:ext cx="2130552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CB11EF-0774-45B4-733D-EC8F21017B1D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860211-D0BD-90D0-7558-F181E7E3CE9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3B4C0C-0519-8A7B-328D-9B43E1F7456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09E3AD-C3AA-3758-B5C7-B5804035B4D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B67F93-9D2E-A2CB-8AA4-8632F698515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60282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Create transformer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6678-9A3C-7EB8-BE5B-ECE0717BA5D5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model parameters with Xavier    	uniform distribution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param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xavier_uniform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transformer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53DD6A63-C384-ECD9-7267-FEFAD841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333B-6629-5A31-3137-4AD1DB54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F77EC5-5513-3FF0-63C7-6CC3868CE1DC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9343E-04CD-48EB-BCF2-17C01F84D48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49D-4992-536C-8E5E-817F1ED5F421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FE007-DF42-1C16-C160-4C814A5ABD08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B5FDB-6783-9532-FCF8-6D3BE3224A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431A5-AD16-37B7-4025-B632B34BF1FA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A1E36-224A-9F05-7C25-BDC35BFC14F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0B41AD7-1FA2-CCA6-7E80-5FEC1CE3A0F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292CE-B949-702D-972D-A2B6CED15DEC}"/>
              </a:ext>
            </a:extLst>
          </p:cNvPr>
          <p:cNvSpPr txBox="1"/>
          <p:nvPr/>
        </p:nvSpPr>
        <p:spPr>
          <a:xfrm>
            <a:off x="291979" y="1306708"/>
            <a:ext cx="6433561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89F8AF31-52F7-6A75-D072-8949563D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1F59A-7971-BFAB-F5BD-8AA590C40E08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Define model, random input and get random 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dimensions and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parameters for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3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9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2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43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C3803-AB4F-01C5-946D-E24B9ED4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3B036C-6B50-BCB1-BDB7-B3A6789EA7F2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47FE-53FA-1D21-1CC2-E0FB9483A5E1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301E0C-F8C5-897A-55ED-F3F07EC89D3C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0A3ABF-FAC4-F338-1AC5-34877899B093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E73EF-9F86-466C-E793-5FC7E00F8AA4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D75619-F68F-99A4-9BEC-D7B31110C93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BFC1C4-6310-FBFA-F17F-B01A21B26DB0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B022E-9806-BBD8-06E6-3ACD6C738DB2}"/>
              </a:ext>
            </a:extLst>
          </p:cNvPr>
          <p:cNvSpPr txBox="1"/>
          <p:nvPr/>
        </p:nvSpPr>
        <p:spPr>
          <a:xfrm>
            <a:off x="291979" y="1306708"/>
            <a:ext cx="6433561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Now you can use the transformer model for encoding, decoding, and projecting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example, to encode a batch of source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decode a batch of target sequences: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8477F-F8EB-371C-DE3E-957EA0B67B3B}"/>
              </a:ext>
            </a:extLst>
          </p:cNvPr>
          <p:cNvSpPr txBox="1"/>
          <p:nvPr/>
        </p:nvSpPr>
        <p:spPr>
          <a:xfrm>
            <a:off x="6786782" y="1306708"/>
            <a:ext cx="4997867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to project the decoder output: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projected_output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Convert predicted tokens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predicted_tokens_tensors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6BE48-8DAA-189C-1D8D-50B53E27ED77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5" name="Picture 4" descr="Project Jupyter - Wikipedia">
            <a:extLst>
              <a:ext uri="{FF2B5EF4-FFF2-40B4-BE49-F238E27FC236}">
                <a16:creationId xmlns:a16="http://schemas.microsoft.com/office/drawing/2014/main" id="{A9B6DC78-8576-28C1-55F4-AEC2013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6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1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7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94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5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E6AF-5370-48AA-A7A5-EB9A454D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4AAF96-4CBA-CB5F-C195-4E4B0F790B16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FDD46-6D09-56D1-81C3-F2A32A877B94}"/>
              </a:ext>
            </a:extLst>
          </p:cNvPr>
          <p:cNvSpPr/>
          <p:nvPr/>
        </p:nvSpPr>
        <p:spPr>
          <a:xfrm>
            <a:off x="223614" y="752024"/>
            <a:ext cx="1173052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772AD-63A5-F16B-900B-8FE8EDBE9085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A080A3-C434-9CA5-005B-303962ACEBEE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2718C4-1C34-3E01-A778-CEEA5D1456D9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3C803E-CDED-37A0-5275-47C8341BCF8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F982DBA-9A8B-8F63-E8A4-D78F7DE88A68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Put it all together – Playground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20B0-C286-8441-5929-E56783DA0839}"/>
              </a:ext>
            </a:extLst>
          </p:cNvPr>
          <p:cNvSpPr txBox="1"/>
          <p:nvPr/>
        </p:nvSpPr>
        <p:spPr>
          <a:xfrm>
            <a:off x="291979" y="1306708"/>
            <a:ext cx="9894608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Find the EOS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idx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predicted sequence until EOS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Word decode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target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predicted_token_sequence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Predicted sequence: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decoded_words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744F9-6840-870B-E12E-9E4AB3B4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2" y="5784965"/>
            <a:ext cx="7058025" cy="590550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23D49C-2F92-C236-C723-411B3413F11F}"/>
              </a:ext>
            </a:extLst>
          </p:cNvPr>
          <p:cNvSpPr/>
          <p:nvPr/>
        </p:nvSpPr>
        <p:spPr>
          <a:xfrm>
            <a:off x="1371628" y="752023"/>
            <a:ext cx="39182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nb_transformer.ipynb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B40F1F65-C4A7-8D04-9B22-6A6B9776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6865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3A65-4802-5778-E698-4D9114CF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07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>
            <a:cxnSpLocks/>
          </p:cNvCxnSpPr>
          <p:nvPr/>
        </p:nvCxnSpPr>
        <p:spPr>
          <a:xfrm>
            <a:off x="4854586" y="3316548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AF859-34C6-A5D4-4F37-219C4C0F757A}"/>
              </a:ext>
            </a:extLst>
          </p:cNvPr>
          <p:cNvCxnSpPr>
            <a:cxnSpLocks/>
          </p:cNvCxnSpPr>
          <p:nvPr/>
        </p:nvCxnSpPr>
        <p:spPr>
          <a:xfrm>
            <a:off x="4854586" y="4591227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/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CE3D-A9A1-B97E-A072-EAE65099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11" y="3537984"/>
                <a:ext cx="122533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42B8C-87B7-4382-29D2-6933AD4ECE5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543854" y="3316548"/>
            <a:ext cx="1499824" cy="3666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9A377-941A-46AC-507D-075F32D4A9F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55160" y="4063512"/>
            <a:ext cx="1488518" cy="5277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/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1FE31-BFC9-CC34-A6E7-58DF0B97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27" y="2139206"/>
                <a:ext cx="906979" cy="758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/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B15348-9B02-E08A-0A7C-38F0CC08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5" y="2904993"/>
                <a:ext cx="554767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/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0420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11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8438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F6DF65-CF39-F701-A707-92C3068D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4" y="2898132"/>
                <a:ext cx="1159100" cy="836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/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0.123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0.246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132ED-F95C-F737-1DEA-BF82C92A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3" y="4154473"/>
                <a:ext cx="1290481" cy="8735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/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0.4648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0.5352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b="0" i="0" dirty="0" smtClean="0"/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1B6C97-1DF8-0360-8095-B28A9950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60" y="4165662"/>
                <a:ext cx="1159100" cy="851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/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BB5D9B-7C66-5CE2-3C32-ABBF9637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19" y="2345620"/>
                <a:ext cx="4559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/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D758E-8C39-152E-E4FB-9B61DCCA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31" y="2345620"/>
                <a:ext cx="41857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8A31E-8339-A2A6-E9D0-BF889373828A}"/>
              </a:ext>
            </a:extLst>
          </p:cNvPr>
          <p:cNvCxnSpPr>
            <a:cxnSpLocks/>
          </p:cNvCxnSpPr>
          <p:nvPr/>
        </p:nvCxnSpPr>
        <p:spPr>
          <a:xfrm>
            <a:off x="3817093" y="2523342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3214FF-4C45-B5FF-9B3E-7E3A785F67BA}"/>
              </a:ext>
            </a:extLst>
          </p:cNvPr>
          <p:cNvCxnSpPr>
            <a:cxnSpLocks/>
          </p:cNvCxnSpPr>
          <p:nvPr/>
        </p:nvCxnSpPr>
        <p:spPr>
          <a:xfrm>
            <a:off x="5834584" y="2530286"/>
            <a:ext cx="789062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/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1E32C-703C-5664-F0D2-663BF161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3" y="3141322"/>
                <a:ext cx="39709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/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493E0-D807-D489-6D94-7A5C3E8D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33084"/>
                <a:ext cx="38747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/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CFA15-5C6E-28B4-B7A1-A19EA1C3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542" y="4406561"/>
                <a:ext cx="39709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/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BA2ACC-D805-1A99-F638-ADC803D1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406561"/>
                <a:ext cx="3874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0530C4-5075-EAC4-8BFB-30BB3D719518}"/>
              </a:ext>
            </a:extLst>
          </p:cNvPr>
          <p:cNvSpPr txBox="1"/>
          <p:nvPr/>
        </p:nvSpPr>
        <p:spPr>
          <a:xfrm>
            <a:off x="4699433" y="336563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0E8A-84C1-3CE5-9AC2-B2B4F381ED9C}"/>
              </a:ext>
            </a:extLst>
          </p:cNvPr>
          <p:cNvSpPr txBox="1"/>
          <p:nvPr/>
        </p:nvSpPr>
        <p:spPr>
          <a:xfrm>
            <a:off x="4685558" y="4579745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3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1" grpId="0"/>
      <p:bldP spid="32" grpId="0"/>
      <p:bldP spid="33" grpId="0"/>
      <p:bldP spid="34" grpId="0"/>
      <p:bldP spid="2" grpId="0"/>
      <p:bldP spid="3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1A0B-40AC-1DA5-CCB3-C5894211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BAE4E-E380-7EF9-B745-0A73D073003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092D6-4025-AFAC-BE1E-CBBE576314EC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3785F-84A1-9DB9-1BC4-CCD9A3AE695D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633E9-66A4-BA61-B374-E521ADA4E92F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E278A4-0457-F59E-DBE1-6DD86293D8F6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B6712-300F-EAF3-B533-FACA2B60C4BA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820652-D836-12C6-9A5B-1BEC3C804303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561C8-A691-C845-026B-5A209E3C31E8}"/>
              </a:ext>
            </a:extLst>
          </p:cNvPr>
          <p:cNvSpPr txBox="1"/>
          <p:nvPr/>
        </p:nvSpPr>
        <p:spPr>
          <a:xfrm>
            <a:off x="291979" y="1306708"/>
            <a:ext cx="10373171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0.123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input tensor to obtain the output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output_tensor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C4CB2-E8D7-DC06-FB25-FC474735F6AC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nb_softmax_fn.ipynb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4AF69A1E-1B2F-6196-65C4-DA744A3F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A1B6-F761-979F-F691-0DE024F3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2" y="4732100"/>
            <a:ext cx="3038475" cy="1000125"/>
          </a:xfrm>
          <a:prstGeom prst="rect">
            <a:avLst/>
          </a:prstGeom>
          <a:ln>
            <a:solidFill>
              <a:srgbClr val="00994D"/>
            </a:solidFill>
          </a:ln>
        </p:spPr>
      </p:pic>
    </p:spTree>
    <p:extLst>
      <p:ext uri="{BB962C8B-B14F-4D97-AF65-F5344CB8AC3E}">
        <p14:creationId xmlns:p14="http://schemas.microsoft.com/office/powerpoint/2010/main" val="12179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88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76CA-BB80-83DC-5EA2-DAE02D45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2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FB50-DFA2-F962-2E92-E709E767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Transformer as a Python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3D02-A045-C258-1BE8-A2B0DE351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627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050D-DEA9-B921-BE60-5B8F2FD3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2F92F-2CAF-513B-0A36-020D9D6E14C1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9F6317-58E0-A033-13BB-117AC4B955A4}"/>
              </a:ext>
            </a:extLst>
          </p:cNvPr>
          <p:cNvSpPr/>
          <p:nvPr/>
        </p:nvSpPr>
        <p:spPr>
          <a:xfrm>
            <a:off x="4333704" y="2471790"/>
            <a:ext cx="1598063" cy="57308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1C57A-5804-BC22-FC50-23B2E5A4DDD3}"/>
              </a:ext>
            </a:extLst>
          </p:cNvPr>
          <p:cNvCxnSpPr/>
          <p:nvPr/>
        </p:nvCxnSpPr>
        <p:spPr>
          <a:xfrm>
            <a:off x="5931767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EE36-FBFF-FB25-5A3E-661E6841A428}"/>
              </a:ext>
            </a:extLst>
          </p:cNvPr>
          <p:cNvCxnSpPr/>
          <p:nvPr/>
        </p:nvCxnSpPr>
        <p:spPr>
          <a:xfrm>
            <a:off x="3544642" y="2762348"/>
            <a:ext cx="789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D0D65A-A49A-A144-FB97-397A98AF6E79}"/>
              </a:ext>
            </a:extLst>
          </p:cNvPr>
          <p:cNvSpPr txBox="1"/>
          <p:nvPr/>
        </p:nvSpPr>
        <p:spPr>
          <a:xfrm>
            <a:off x="6790204" y="2170301"/>
            <a:ext cx="209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[[0.3, 0.2, 0.4, 0.1],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9F250-3959-4EB2-C278-CD7099FEB286}"/>
              </a:ext>
            </a:extLst>
          </p:cNvPr>
          <p:cNvSpPr txBox="1"/>
          <p:nvPr/>
        </p:nvSpPr>
        <p:spPr>
          <a:xfrm>
            <a:off x="6790204" y="256579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[0.4, 0.1, 0.3, 0.2],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729B4-2823-C94C-3381-B08C2B0A6DEF}"/>
              </a:ext>
            </a:extLst>
          </p:cNvPr>
          <p:cNvSpPr txBox="1"/>
          <p:nvPr/>
        </p:nvSpPr>
        <p:spPr>
          <a:xfrm>
            <a:off x="9257124" y="1863078"/>
            <a:ext cx="238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Target sentence (En)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8A393-DF02-B5D1-4DAB-80EDA56F6F3A}"/>
              </a:ext>
            </a:extLst>
          </p:cNvPr>
          <p:cNvSpPr txBox="1"/>
          <p:nvPr/>
        </p:nvSpPr>
        <p:spPr>
          <a:xfrm>
            <a:off x="10665846" y="2296669"/>
            <a:ext cx="512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, </a:t>
            </a:r>
          </a:p>
          <a:p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E01E60-047D-6D8D-9DE3-739CE685644E}"/>
              </a:ext>
            </a:extLst>
          </p:cNvPr>
          <p:cNvSpPr txBox="1"/>
          <p:nvPr/>
        </p:nvSpPr>
        <p:spPr>
          <a:xfrm>
            <a:off x="6790204" y="1863078"/>
            <a:ext cx="13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Predictions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330D9-E799-50F8-EC3A-E9F68CF7F26C}"/>
              </a:ext>
            </a:extLst>
          </p:cNvPr>
          <p:cNvSpPr txBox="1"/>
          <p:nvPr/>
        </p:nvSpPr>
        <p:spPr>
          <a:xfrm>
            <a:off x="2735836" y="2296669"/>
            <a:ext cx="70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"Je</a:t>
            </a:r>
          </a:p>
          <a:p>
            <a:r>
              <a:rPr lang="en-US" dirty="0" err="1">
                <a:latin typeface="Segoe WPC"/>
              </a:rPr>
              <a:t>Vais</a:t>
            </a:r>
            <a:endParaRPr lang="en-US" dirty="0">
              <a:latin typeface="Segoe WPC"/>
            </a:endParaRPr>
          </a:p>
          <a:p>
            <a:r>
              <a:rPr lang="en-US" dirty="0">
                <a:latin typeface="Segoe WPC"/>
              </a:rPr>
              <a:t>Bien"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3EA1D-FC3D-736F-D24C-DBF720C65899}"/>
              </a:ext>
            </a:extLst>
          </p:cNvPr>
          <p:cNvSpPr txBox="1"/>
          <p:nvPr/>
        </p:nvSpPr>
        <p:spPr>
          <a:xfrm>
            <a:off x="6790204" y="2944320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[0.3, 0.5, 0.1, 0.2]]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D5C5-598B-599B-2AC8-429D3D748E5A}"/>
              </a:ext>
            </a:extLst>
          </p:cNvPr>
          <p:cNvSpPr txBox="1"/>
          <p:nvPr/>
        </p:nvSpPr>
        <p:spPr>
          <a:xfrm>
            <a:off x="6466836" y="771897"/>
            <a:ext cx="2919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seq_len</a:t>
            </a:r>
            <a:r>
              <a:rPr lang="en-US" dirty="0">
                <a:latin typeface="Segoe WPC"/>
              </a:rPr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en_vocabulary_size</a:t>
            </a:r>
            <a:r>
              <a:rPr lang="en-US" dirty="0"/>
              <a:t> =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9AA87-1A3B-CC54-6AE2-92C812CA08D8}"/>
              </a:ext>
            </a:extLst>
          </p:cNvPr>
          <p:cNvSpPr txBox="1"/>
          <p:nvPr/>
        </p:nvSpPr>
        <p:spPr>
          <a:xfrm>
            <a:off x="9811570" y="2296669"/>
            <a:ext cx="68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WPC"/>
              </a:rPr>
              <a:t>"I</a:t>
            </a:r>
          </a:p>
          <a:p>
            <a:r>
              <a:rPr lang="en-US" dirty="0">
                <a:latin typeface="Segoe WPC"/>
              </a:rPr>
              <a:t>Am</a:t>
            </a:r>
          </a:p>
          <a:p>
            <a:r>
              <a:rPr lang="en-US" dirty="0">
                <a:latin typeface="Segoe WPC"/>
              </a:rPr>
              <a:t>Fine"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09ABA-768D-6471-8D62-0A39DA751971}"/>
              </a:ext>
            </a:extLst>
          </p:cNvPr>
          <p:cNvSpPr txBox="1"/>
          <p:nvPr/>
        </p:nvSpPr>
        <p:spPr>
          <a:xfrm>
            <a:off x="2311884" y="1863078"/>
            <a:ext cx="238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Source sentence (Fr)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0BBC6-D8D1-548F-152F-F1ECFF58F4AA}"/>
              </a:ext>
            </a:extLst>
          </p:cNvPr>
          <p:cNvSpPr txBox="1"/>
          <p:nvPr/>
        </p:nvSpPr>
        <p:spPr>
          <a:xfrm>
            <a:off x="9454593" y="771897"/>
            <a:ext cx="2705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english_tokenizer</a:t>
            </a:r>
            <a:r>
              <a:rPr lang="en-US" dirty="0"/>
              <a:t>: </a:t>
            </a:r>
          </a:p>
          <a:p>
            <a:r>
              <a:rPr lang="en-US" dirty="0"/>
              <a:t>{"Am" : 0,"Fine": 1,"I": 2,</a:t>
            </a:r>
          </a:p>
          <a:p>
            <a:r>
              <a:rPr lang="en-US" dirty="0"/>
              <a:t>"Hi": 3}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62085-B97A-FE4C-B039-5856325747F5}"/>
              </a:ext>
            </a:extLst>
          </p:cNvPr>
          <p:cNvSpPr txBox="1"/>
          <p:nvPr/>
        </p:nvSpPr>
        <p:spPr>
          <a:xfrm>
            <a:off x="3291" y="1756205"/>
            <a:ext cx="9660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1</a:t>
            </a:r>
            <a:r>
              <a:rPr lang="en-US" b="1" i="0" baseline="30000" dirty="0">
                <a:effectLst/>
                <a:latin typeface="Segoe WPC"/>
              </a:rPr>
              <a:t>st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3280D0-F00E-1C42-D209-58869568AE23}"/>
              </a:ext>
            </a:extLst>
          </p:cNvPr>
          <p:cNvCxnSpPr/>
          <p:nvPr/>
        </p:nvCxnSpPr>
        <p:spPr>
          <a:xfrm>
            <a:off x="0" y="1747992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BCAE99-1E84-0578-D3E4-F46AE9D63665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B9D9AC-13E3-825F-44D6-3348D03CF06F}"/>
              </a:ext>
            </a:extLst>
          </p:cNvPr>
          <p:cNvSpPr txBox="1"/>
          <p:nvPr/>
        </p:nvSpPr>
        <p:spPr>
          <a:xfrm>
            <a:off x="3291" y="3429000"/>
            <a:ext cx="10269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2</a:t>
            </a:r>
            <a:r>
              <a:rPr lang="en-US" b="1" i="0" baseline="30000" dirty="0">
                <a:effectLst/>
                <a:latin typeface="Segoe WPC"/>
              </a:rPr>
              <a:t>nd</a:t>
            </a:r>
            <a:r>
              <a:rPr lang="en-US" b="1" i="0" dirty="0">
                <a:effectLst/>
                <a:latin typeface="Segoe WPC"/>
              </a:rPr>
              <a:t> step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3E3C3B-565A-EA5A-86C8-5C3F9769C1FB}"/>
              </a:ext>
            </a:extLst>
          </p:cNvPr>
          <p:cNvCxnSpPr>
            <a:cxnSpLocks/>
          </p:cNvCxnSpPr>
          <p:nvPr/>
        </p:nvCxnSpPr>
        <p:spPr>
          <a:xfrm>
            <a:off x="7803590" y="3315083"/>
            <a:ext cx="0" cy="483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F52A53-87EB-9BAE-90CA-745FC912AC1D}"/>
              </a:ext>
            </a:extLst>
          </p:cNvPr>
          <p:cNvSpPr txBox="1"/>
          <p:nvPr/>
        </p:nvSpPr>
        <p:spPr>
          <a:xfrm>
            <a:off x="6648681" y="3378251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softmax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B2F9E-7629-8B86-713F-370152F6556C}"/>
              </a:ext>
            </a:extLst>
          </p:cNvPr>
          <p:cNvSpPr txBox="1"/>
          <p:nvPr/>
        </p:nvSpPr>
        <p:spPr>
          <a:xfrm>
            <a:off x="6828569" y="3862931"/>
            <a:ext cx="37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[[0.2612, 0.2363, </a:t>
            </a:r>
            <a:r>
              <a:rPr lang="en-US" b="1" dirty="0"/>
              <a:t>0.2887</a:t>
            </a:r>
            <a:r>
              <a:rPr lang="en-US" dirty="0"/>
              <a:t>, 0.2138],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CDDB5-A346-3549-4A63-1E2ABFFBA6BA}"/>
              </a:ext>
            </a:extLst>
          </p:cNvPr>
          <p:cNvSpPr txBox="1"/>
          <p:nvPr/>
        </p:nvSpPr>
        <p:spPr>
          <a:xfrm>
            <a:off x="6828569" y="4258420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b="1" dirty="0"/>
              <a:t>0.2887</a:t>
            </a:r>
            <a:r>
              <a:rPr lang="en-US" dirty="0"/>
              <a:t>, 0.2138, 0.2612, 0.2363],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42DB9-D3EE-6B2D-B70C-5990BC32F8D2}"/>
              </a:ext>
            </a:extLst>
          </p:cNvPr>
          <p:cNvSpPr txBox="1"/>
          <p:nvPr/>
        </p:nvSpPr>
        <p:spPr>
          <a:xfrm>
            <a:off x="6828569" y="4636950"/>
            <a:ext cx="373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[0.2535, </a:t>
            </a:r>
            <a:r>
              <a:rPr lang="en-US" b="1" dirty="0"/>
              <a:t>0.3096</a:t>
            </a:r>
            <a:r>
              <a:rPr lang="en-US" dirty="0"/>
              <a:t>, 0.2075, 0.2294]]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FBA983-E25E-BA43-5F6E-5B5CEE64A013}"/>
              </a:ext>
            </a:extLst>
          </p:cNvPr>
          <p:cNvCxnSpPr/>
          <p:nvPr/>
        </p:nvCxnSpPr>
        <p:spPr>
          <a:xfrm>
            <a:off x="0" y="5110008"/>
            <a:ext cx="12192000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B9B0B90-1399-B92A-01C9-0CD0622775A4}"/>
              </a:ext>
            </a:extLst>
          </p:cNvPr>
          <p:cNvSpPr txBox="1"/>
          <p:nvPr/>
        </p:nvSpPr>
        <p:spPr>
          <a:xfrm>
            <a:off x="3291" y="5110008"/>
            <a:ext cx="99431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3</a:t>
            </a:r>
            <a:r>
              <a:rPr lang="en-US" b="1" baseline="30000" dirty="0">
                <a:latin typeface="Segoe WPC"/>
              </a:rPr>
              <a:t>rd</a:t>
            </a:r>
            <a:r>
              <a:rPr lang="en-US" b="1" dirty="0">
                <a:latin typeface="Segoe WPC"/>
              </a:rPr>
              <a:t> </a:t>
            </a:r>
            <a:r>
              <a:rPr lang="en-US" b="1" i="0" dirty="0">
                <a:effectLst/>
                <a:latin typeface="Segoe WPC"/>
              </a:rPr>
              <a:t>step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/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fr-FR" b="1" smtClean="0"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𝟐𝟖𝟖𝟕</m:t>
                              </m:r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dirty="0">
                                  <a:latin typeface="Cambria Math" panose="02040503050406030204" pitchFamily="18" charset="0"/>
                                </a:rPr>
                                <m:t>𝟑𝟎𝟗𝟔</m:t>
                              </m:r>
                            </m:e>
                          </m:d>
                        </m:e>
                      </m:func>
                      <m:r>
                        <a:rPr lang="fr-FR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4871AD-4AE8-5E8E-B4CC-BE8F63CAB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2" y="5399991"/>
                <a:ext cx="4025141" cy="276999"/>
              </a:xfrm>
              <a:prstGeom prst="rect">
                <a:avLst/>
              </a:prstGeom>
              <a:blipFill>
                <a:blip r:embed="rId2"/>
                <a:stretch>
                  <a:fillRect l="-303" r="-166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/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fr-FR" b="1" i="0" smtClean="0">
                                      <a:latin typeface="Cambria Math" panose="02040503050406030204" pitchFamily="18" charset="0"/>
                                    </a:rPr>
                                    <m:t>0.2887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 i="0" smtClean="0">
                              <a:latin typeface="Cambria Math" panose="02040503050406030204" pitchFamily="18" charset="0"/>
                            </a:rPr>
                            <m:t>0.2887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b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𝟑𝟎𝟗𝟔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𝟐𝟏𝟗𝟐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B84C3-1691-DFCD-8726-FA93B6D1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81" y="5908121"/>
                <a:ext cx="5475089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/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𝒄𝒓𝒐𝒔𝒔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𝒆𝒏𝒕𝒓𝒐𝒑𝒚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0B8A8-63D8-2D35-D757-7D4F58829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53" y="5398942"/>
                <a:ext cx="2189702" cy="276999"/>
              </a:xfrm>
              <a:prstGeom prst="rect">
                <a:avLst/>
              </a:prstGeom>
              <a:blipFill>
                <a:blip r:embed="rId4"/>
                <a:stretch>
                  <a:fillRect l="-1114" r="-250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/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D17856-5460-C4E3-B4CA-97DD8596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5398942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/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EB8B94-C141-88F1-ED9D-1072FA83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56" y="6067379"/>
                <a:ext cx="230832" cy="276999"/>
              </a:xfrm>
              <a:prstGeom prst="rect">
                <a:avLst/>
              </a:prstGeom>
              <a:blipFill>
                <a:blip r:embed="rId6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6671F0D-34B7-A9CE-1D90-C707396B7000}"/>
              </a:ext>
            </a:extLst>
          </p:cNvPr>
          <p:cNvSpPr txBox="1"/>
          <p:nvPr/>
        </p:nvSpPr>
        <p:spPr>
          <a:xfrm>
            <a:off x="0" y="2174009"/>
            <a:ext cx="1499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Prediction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762B47-FD66-6C89-FE8B-4B83CBA52A4E}"/>
              </a:ext>
            </a:extLst>
          </p:cNvPr>
          <p:cNvSpPr txBox="1"/>
          <p:nvPr/>
        </p:nvSpPr>
        <p:spPr>
          <a:xfrm>
            <a:off x="0" y="3899353"/>
            <a:ext cx="451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WPC"/>
              </a:rPr>
              <a:t>Softmax</a:t>
            </a:r>
            <a:endParaRPr lang="en-US" dirty="0">
              <a:latin typeface="Segoe WP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Select prob corresponding to true label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C38026-CA4D-D953-BCA0-3A8032746DDA}"/>
              </a:ext>
            </a:extLst>
          </p:cNvPr>
          <p:cNvSpPr txBox="1"/>
          <p:nvPr/>
        </p:nvSpPr>
        <p:spPr>
          <a:xfrm>
            <a:off x="0" y="5566296"/>
            <a:ext cx="312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Compute the negative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Take average on the result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5773A2-6AFC-8C20-67AA-81A0EBD96817}"/>
              </a:ext>
            </a:extLst>
          </p:cNvPr>
          <p:cNvSpPr txBox="1"/>
          <p:nvPr/>
        </p:nvSpPr>
        <p:spPr>
          <a:xfrm>
            <a:off x="-1" y="771897"/>
            <a:ext cx="5308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WPC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WPC"/>
              </a:rPr>
              <a:t>Given a machine translation task of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 French sentence to English sentence</a:t>
            </a:r>
          </a:p>
        </p:txBody>
      </p:sp>
    </p:spTree>
    <p:extLst>
      <p:ext uri="{BB962C8B-B14F-4D97-AF65-F5344CB8AC3E}">
        <p14:creationId xmlns:p14="http://schemas.microsoft.com/office/powerpoint/2010/main" val="7808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5" grpId="0"/>
      <p:bldP spid="16" grpId="0"/>
      <p:bldP spid="21" grpId="0"/>
      <p:bldP spid="22" grpId="0"/>
      <p:bldP spid="3" grpId="0"/>
      <p:bldP spid="5" grpId="0"/>
      <p:bldP spid="6" grpId="0"/>
      <p:bldP spid="7" grpId="0"/>
      <p:bldP spid="8" grpId="0"/>
      <p:bldP spid="17" grpId="0" animBg="1"/>
      <p:bldP spid="26" grpId="0" animBg="1"/>
      <p:bldP spid="29" grpId="0"/>
      <p:bldP spid="30" grpId="0"/>
      <p:bldP spid="31" grpId="0"/>
      <p:bldP spid="32" grpId="0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44979" y="1306708"/>
            <a:ext cx="622846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functional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to the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probabilities corresponding to the true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negative log likelihood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349526" y="1306708"/>
            <a:ext cx="5550494" cy="206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proba_sofmax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selected_proba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manual_cross_entropy_loss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C7C7F-31D5-E20E-E7BD-E473AF685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8" y="3655171"/>
            <a:ext cx="4229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3DBC-2980-0E59-8C57-D8C32288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106BEC-62E2-473F-4174-E98DDAFEF4B4}"/>
              </a:ext>
            </a:extLst>
          </p:cNvPr>
          <p:cNvSpPr/>
          <p:nvPr/>
        </p:nvSpPr>
        <p:spPr>
          <a:xfrm>
            <a:off x="230736" y="752024"/>
            <a:ext cx="11716285" cy="601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6175-02EA-DAC2-A568-8692911ECC66}"/>
              </a:ext>
            </a:extLst>
          </p:cNvPr>
          <p:cNvSpPr/>
          <p:nvPr/>
        </p:nvSpPr>
        <p:spPr>
          <a:xfrm>
            <a:off x="223614" y="752024"/>
            <a:ext cx="11723407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A144B-C8BC-02FF-ED59-E501038904DF}"/>
              </a:ext>
            </a:extLst>
          </p:cNvPr>
          <p:cNvGrpSpPr/>
          <p:nvPr/>
        </p:nvGrpSpPr>
        <p:grpSpPr>
          <a:xfrm>
            <a:off x="455082" y="905852"/>
            <a:ext cx="653739" cy="170917"/>
            <a:chOff x="779821" y="1187864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762A8-D316-CBF2-3C91-A70E671BA4F0}"/>
                </a:ext>
              </a:extLst>
            </p:cNvPr>
            <p:cNvSpPr/>
            <p:nvPr/>
          </p:nvSpPr>
          <p:spPr>
            <a:xfrm>
              <a:off x="779821" y="1196411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BC98B9-832D-5623-3675-C192EA07B1D7}"/>
                </a:ext>
              </a:extLst>
            </p:cNvPr>
            <p:cNvSpPr/>
            <p:nvPr/>
          </p:nvSpPr>
          <p:spPr>
            <a:xfrm>
              <a:off x="1044736" y="1187864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626E4-761E-9300-D64E-3EF2578048C5}"/>
                </a:ext>
              </a:extLst>
            </p:cNvPr>
            <p:cNvSpPr/>
            <p:nvPr/>
          </p:nvSpPr>
          <p:spPr>
            <a:xfrm>
              <a:off x="1271190" y="1187864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AF8A41-6BE1-4D2A-C956-22DB3B5E798B}"/>
              </a:ext>
            </a:extLst>
          </p:cNvPr>
          <p:cNvSpPr txBox="1">
            <a:spLocks/>
          </p:cNvSpPr>
          <p:nvPr/>
        </p:nvSpPr>
        <p:spPr>
          <a:xfrm>
            <a:off x="0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Cross 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B0C24-9960-70DF-AEA6-7935CD2AABA1}"/>
              </a:ext>
            </a:extLst>
          </p:cNvPr>
          <p:cNvSpPr txBox="1"/>
          <p:nvPr/>
        </p:nvSpPr>
        <p:spPr>
          <a:xfrm>
            <a:off x="291980" y="1306708"/>
            <a:ext cx="622846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Define the loss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prediction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we have target indexes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cross entropy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1580A-DD1D-D691-EBF3-5D0F491F8F52}"/>
              </a:ext>
            </a:extLst>
          </p:cNvPr>
          <p:cNvSpPr/>
          <p:nvPr/>
        </p:nvSpPr>
        <p:spPr>
          <a:xfrm>
            <a:off x="1371628" y="752023"/>
            <a:ext cx="350802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nb_loss_fn.ipynb</a:t>
            </a:r>
            <a:endParaRPr lang="en-US" dirty="0"/>
          </a:p>
        </p:txBody>
      </p:sp>
      <p:pic>
        <p:nvPicPr>
          <p:cNvPr id="18" name="Picture 17" descr="Project Jupyter - Wikipedia">
            <a:extLst>
              <a:ext uri="{FF2B5EF4-FFF2-40B4-BE49-F238E27FC236}">
                <a16:creationId xmlns:a16="http://schemas.microsoft.com/office/drawing/2014/main" id="{546728E6-2BF3-1040-2102-A01EA460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41" y="7777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6AA3-C126-2CDF-80DE-794C8F723643}"/>
              </a:ext>
            </a:extLst>
          </p:cNvPr>
          <p:cNvSpPr txBox="1"/>
          <p:nvPr/>
        </p:nvSpPr>
        <p:spPr>
          <a:xfrm>
            <a:off x="6691356" y="1306708"/>
            <a:ext cx="5208663" cy="1354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out results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prediction: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cross_entropy_loss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 err="1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 err="1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CEAEE-1A81-CE8C-EE0E-0BDFDF51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6" y="3026327"/>
            <a:ext cx="39528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2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EF7F-8940-EE89-36DD-9F69A6A8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0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934-B412-6F38-C2A9-84B411C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F39-3993-2F8E-27D9-35BA5F5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D322C73-3086-9AB0-2DED-629319A6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58A7230-E273-ECB9-9FC7-13DB0FEDC44B}"/>
              </a:ext>
            </a:extLst>
          </p:cNvPr>
          <p:cNvSpPr/>
          <p:nvPr/>
        </p:nvSpPr>
        <p:spPr>
          <a:xfrm rot="10800000">
            <a:off x="3762197" y="310557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76A-6C77-1842-0B51-307D63CA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BF50F-69BF-2517-20A1-49CBD7330FD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C0E3B-F2B5-8BC6-3B94-F4DD0A053EC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C9907-D2BE-E53D-C333-1013A242E05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5AB38-41F6-7AAF-CF14-D69147E1AFA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5BE9C-8720-6ED2-71F7-F1DA66CB706E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98662F-AED8-4AED-7205-397E5B62DB7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488B-E096-7F93-37B8-E55741E7DE5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FC5F8-97CB-7931-CC58-808E6A689BE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2D1BE84-0CC8-640B-905F-696FDD01DE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509B9-FC08-0EEC-C47D-AFC9B46E3699}"/>
              </a:ext>
            </a:extLst>
          </p:cNvPr>
          <p:cNvSpPr txBox="1"/>
          <p:nvPr/>
        </p:nvSpPr>
        <p:spPr>
          <a:xfrm>
            <a:off x="291979" y="1239144"/>
            <a:ext cx="11441397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writer for logging training metrics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logs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SummaryWriter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log_dir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36532D86-22A8-5423-6EF6-AE8A98E7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6EC-8352-D7D3-85F0-1886D29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06904C2-1802-0518-8D11-10EC9A2E9E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B357-207E-C182-6D37-732ECD2B127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FBE3A-4979-669F-8221-8D4A51AA3CA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450BF-E03C-8F8C-1D45-4F17BDB25DC5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4BAB2D-6243-2E6F-B4B9-3D7358BF4BB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EACD4-8150-41B4-A234-47388F645EBA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C49541-CCD7-70B0-288A-E0FB63D6BB22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338B64-A0A5-D12B-345C-AFB53202CFCA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8735F0-CD85-D332-77B6-13D50303DA0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38509-927A-C235-90D9-2BA788CCF0B1}"/>
              </a:ext>
            </a:extLst>
          </p:cNvPr>
          <p:cNvSpPr txBox="1"/>
          <p:nvPr/>
        </p:nvSpPr>
        <p:spPr>
          <a:xfrm>
            <a:off x="291979" y="1239144"/>
            <a:ext cx="11441397" cy="23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model directory exists, if not create one to save the model weights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model_dir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and preprocess the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D6FEB51-268C-5B64-AB6F-55D86485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52AD-0AEC-39E5-7F15-340450E27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1E18-6C97-F3F5-D06E-8C03E240D74C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1D87A-C186-892E-4414-203C4464591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2E0D45-20F0-91CA-6EC9-5F3C973BD446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84A181-A2E2-2F23-48CC-61E77B14692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2D7FA8-7796-0D6B-A579-9EE82EEF4A5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E64242-2472-E17D-58A5-1E3BFCFC250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4A61517-93BC-E6E8-7415-D206DE0C2679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17BBF8-0897-EFB5-C992-EAFA65610BF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CAF6656-8C18-8238-B8BD-99815AB4D22D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01B92-6BC7-BFC5-BD99-8C2465CD6044}"/>
              </a:ext>
            </a:extLst>
          </p:cNvPr>
          <p:cNvSpPr txBox="1"/>
          <p:nvPr/>
        </p:nvSpPr>
        <p:spPr>
          <a:xfrm>
            <a:off x="291979" y="1239144"/>
            <a:ext cx="11441397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vocab size for source and target language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optimizer (Adam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optimizer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				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checkpoint path if exists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237DBAFC-1508-431E-7135-D8972AF3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3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DB8C-EFA2-FE3A-25FC-F3DD22C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EE27F-D061-13C3-8C7E-3277E260D94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40778-FB7E-EE7A-FE04-0ECDCD69202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1144-6177-C4D4-2DAA-37A368AD478A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903776-7AE4-10B8-51E6-22A4C37AEBE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EFD479-2C7E-5E82-E070-BCFA15CED5C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E3D073-6E68-EF95-61B3-15512957ABD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105B1D-C177-3060-2D9D-766AC6C8664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51A597-B641-6100-2E6D-2CC0D66CF9F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770FC6-0B2F-A46F-9DA8-304AF3905FAF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3D7EF-9357-C2FE-4545-F4F787C6B48B}"/>
              </a:ext>
            </a:extLst>
          </p:cNvPr>
          <p:cNvSpPr txBox="1"/>
          <p:nvPr/>
        </p:nvSpPr>
        <p:spPr>
          <a:xfrm>
            <a:off x="291979" y="1239144"/>
            <a:ext cx="11441397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a checkpoint exists, load the model and optimizer states and continue training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from the last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"Loading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checkpoint from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checkpoint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 checkpoint found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F819C-9E91-C6AF-2A3C-E3ED7F67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3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F2CC-4A42-C507-7FE2-2FC8D015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66EE51C-1295-C13F-B998-D125D7039EB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53274-86E7-4EBE-D0FB-4745060F497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4EB9AC-7B24-4071-1F3D-D64DFCA54A28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2F9DF-EB03-705E-FEFC-73C39D10AA3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D4995B-3F54-CE80-DC35-CE176AA4540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A0B5BD-FCFB-A2E9-87B3-74A9DBB6EB6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2AE00C-B9F2-4488-3A11-4B5428CCFBB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244CED-84BB-6E3B-51AF-117276742DBF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FAEE515-89E6-86CF-F1D8-EE79098AC21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339C7-56BE-80DC-2409-DD35CB9D66BB}"/>
              </a:ext>
            </a:extLst>
          </p:cNvPr>
          <p:cNvSpPr txBox="1"/>
          <p:nvPr/>
        </p:nvSpPr>
        <p:spPr>
          <a:xfrm>
            <a:off x="291979" y="1239144"/>
            <a:ext cx="11552492" cy="50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Define the loss function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in this case)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			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label_smoothing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Training loop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empty_cache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"Training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each batch in the training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Move the encoder and decoder inputs and masks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721B8239-DC2F-AC84-6BEA-EA394E73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AA83CFD-FAB4-17B7-519E-DCCE8D56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50" y="1697164"/>
            <a:ext cx="7544301" cy="48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6731-96B6-1D64-4C63-D6A1D40E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85FC3D-E550-267C-4A66-B2AD50739FB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A966A-2639-ECBC-D67B-46599227CC2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726F1-A333-9344-08F1-82D851C32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F00551-6684-6BC0-EAEA-024A7E34CF6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EA0545-6915-A52A-CE62-AC3494A3302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7593CE-6E04-A47C-266B-64B33B60CB7B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42B7EE-4F64-176D-9597-582FDE26B2C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BFFC33-074C-92DB-08C6-4BDB1B090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B11BEF0-C70F-8B6A-2414-3415BB11E96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A1039-718F-5BAB-A02B-1802C7043689}"/>
              </a:ext>
            </a:extLst>
          </p:cNvPr>
          <p:cNvSpPr txBox="1"/>
          <p:nvPr/>
        </p:nvSpPr>
        <p:spPr>
          <a:xfrm>
            <a:off x="291979" y="1239144"/>
            <a:ext cx="11552492" cy="341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inputs through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#(batch_size,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seq_len_de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  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target/label sequences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9D0EEE4-D1C8-A614-7AD8-24A96F0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8AFC-18A6-29E5-A12F-48EF8FC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9661-6F46-3A6A-5A8C-1F996F038DD0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A702DF-A0DC-4921-166A-36ED285021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37B441-E46C-65E1-CB35-EF12596A251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3479-59A0-6159-FBEA-04D54E7265D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2982E9-21EA-8D52-679F-4FA2F6E8C18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C58B2-98AD-7E88-F3FC-44E5153A9D27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A816259-3EC4-F7D8-5926-9AF3E0A04D5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997FF6-B8E0-78D4-6EAC-A54CB55D2EE4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E8AA8E2-C9E8-DDC8-56E2-9B341CA6CDE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206D0-DBF3-6943-4AE8-F17D014084B3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loss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loss_function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              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batch_iterator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set_postfix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()})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Log the loss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TensorBoard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Training Loss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Perform backpropagation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set_to_none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DDF00F0-7324-50E0-4892-C1D52B64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0D5C-C3A6-C0D6-B320-62D461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B31205-2823-287D-D722-886C2FE8AC09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7DCA26-AF73-B073-CB1F-D8A80A366E6A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5E19B-9C68-CEA4-3F51-E27D50AA631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62C52-ED43-B16F-2D4A-F87C1C5A92D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00AD88-F156-7B2F-A0C3-F9CAAD898D3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B34382-CD32-BAC7-39C7-702B04C91DE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77FEE7-9AD1-F2EF-AB24-A3D0F3FDBF2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E79C78-933E-5898-75B4-63FBEDA407A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87A92CC-CE94-EE22-E3E5-1E9C7A849960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C573-9783-5D51-3ECF-E1F739DFBB4A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Run validation at the end of each epoch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72D2BF3-5D07-778D-73D7-3C7AA15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EA30-3D3C-9AFE-980C-12DDCDD3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204B7FC-C618-DCD2-4E36-70D86601BF2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ABCEA1-3C44-A373-8FC9-26843EF9E79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97A080-470A-F39F-C2CD-AE455C78555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57B7A-0FA8-DA54-5412-091F6052230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09458C-971C-7D76-E5EC-42F267E8786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EB8D47-F77C-19DF-5676-51A8036A6C02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68EDAC-A600-2D71-5B06-A635AEB65737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FC23B6-FF3E-84FA-8D41-FF2E9D7B156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979B66B-11DB-E59B-3043-D2A58EC00BC1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1D43D-E545-379E-7677-E713E3765887}"/>
              </a:ext>
            </a:extLst>
          </p:cNvPr>
          <p:cNvSpPr txBox="1"/>
          <p:nvPr/>
        </p:nvSpPr>
        <p:spPr>
          <a:xfrm>
            <a:off x="291979" y="1239144"/>
            <a:ext cx="11552492" cy="3139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model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:02d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optimizer_state_dict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D526E1B-2994-C31C-E8F1-D1FF105C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513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F62-2E7D-8808-8BA9-F9CBADD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A11F-C791-8813-C4D8-32AD778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C0825E7-15E5-A733-44CB-B061511E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917CDA8-1CFC-FAA3-B872-8FEC4ECF1D79}"/>
              </a:ext>
            </a:extLst>
          </p:cNvPr>
          <p:cNvSpPr/>
          <p:nvPr/>
        </p:nvSpPr>
        <p:spPr>
          <a:xfrm rot="10800000">
            <a:off x="3779289" y="2800263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7D60-9CE4-4702-080F-684FA9F0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8781C-F293-CC16-3C6D-6749E0F49A1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1A29F1-3CC8-68E6-23AF-9A8EC75018B2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794BCB-6790-E715-64A9-6074CB92628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FBD6C8-27FD-2108-1DF6-DEDD391E39B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995EB7-FCB2-E263-6FB6-F87E70DA67F4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FF1DC54-DB28-E326-49E9-10516F38E8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38FC3-5D24-C27F-0C7A-C7710DCCAAFA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A5AEA5-6836-778A-681E-72221D6547D5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452331C-B906-B11C-4233-2DEFA30A1F33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67384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30D08-720A-EFC1-6AD5-485F666312DC}"/>
              </a:ext>
            </a:extLst>
          </p:cNvPr>
          <p:cNvSpPr txBox="1"/>
          <p:nvPr/>
        </p:nvSpPr>
        <p:spPr>
          <a:xfrm>
            <a:off x="291979" y="1239144"/>
            <a:ext cx="11552492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evaluation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for the start and end of sequence tokens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lists to store the source texts, target texts, and predicted texts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C79679A-22D5-FAB2-DD5A-CB66523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7D7F-1C51-F3A4-3B91-CB825565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31B38-C495-A4A2-0CEE-EC830E4C74A5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DE4C5E-BE3D-87EC-FA9C-3589A492CC60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90A09-8D31-3064-05FD-143AC96D36C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63CC8-0BAC-8E01-F6CC-E669A84FF76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445217-7969-240A-CD49-D2F5B2D7B7D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510785-0749-EE49-0C8E-C1354214E7A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9A2F89-F190-47D2-D437-C6FE2461117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4901A8-FEC9-A5B4-225E-978DDB8B3AA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A9B7B29-A947-B555-EAD0-570E830719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972511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D3020-0E44-40DB-05DB-191153AF3467}"/>
              </a:ext>
            </a:extLst>
          </p:cNvPr>
          <p:cNvSpPr txBox="1"/>
          <p:nvPr/>
        </p:nvSpPr>
        <p:spPr>
          <a:xfrm>
            <a:off x="291979" y="1239144"/>
            <a:ext cx="11552492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Iterate over the validation data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encoder input and mask from the batch and move them to the device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Assert that the batch size is 1 for evaluation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 size must 		be 1 for evaluation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786B5E7-1D1C-9AE0-9424-E147D52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FCD9-0CE0-4429-68AA-3AD72DAD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004E9-A924-F868-6038-1C3FAFB802B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9DC20-1304-DF24-F147-76EE3AD3357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6AB68C-0350-1382-0B0D-1E3D52430B0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F64A85-4254-81EC-3961-193B619866E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896F2B-C455-A8D2-7F20-0E94EB4D909B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408AD-ECDE-E19E-F64E-1A2353225C0D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DCBC95-0F41-8394-C795-3C9A629A56A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C380E2-5430-610F-2423-F2CEE3A0269E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45924F1-2630-3F1E-DCFC-13ED221A816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1822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251DA-E598-7E13-A3F7-026FE5732DB1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        # Perform inference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infer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C600"/>
                </a:solidFill>
                <a:latin typeface="Consolas" panose="020B0609020204030204" pitchFamily="49" charset="0"/>
              </a:rPr>
              <a:t>training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(model,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text, target text, and predicted text from the batch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batch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Append the texts to their respective lists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631B3D90-7ACE-A46B-6E5E-8D82F959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FC63-A48D-20C6-E16B-1AD1EC4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F34BC-FA4E-C58F-7895-DF52FD081CD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73083-3806-E1AB-4F2A-4BA5157C4CC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339AD0-6F24-65D8-735E-B346F0A409FF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D45A8-1ADF-C284-BA03-843634D1D5CD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EAF622-ACC4-7EA2-C419-507FB2EA5113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6FD060-5434-4447-36E8-29BAB458657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E8A0FE-1A51-DF4A-AD2A-28C9D6F5034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2AB61C-DBAB-7772-2AFF-AE8968C7003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A74A4A7-6F54-ED7F-FB0A-6167E546A975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1567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77B2-D9E4-8484-1FB9-5267E89A259D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Print the source text, target text, and predicted 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"Source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"Predicted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--------------------------------------------------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number of evaluation samples has been reached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num_eval_samples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*************** EVALUATION COMPLETED - GO TO NEXT EPOCH 					***************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44448B0-619F-CCAB-F5F7-B2F52B92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C30B-33BB-5A84-522A-DB7AC210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242-5D8D-F460-6D0A-31239265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classes / functions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0C5-ACE3-0691-9DF4-11F37152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5031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444-4C44-14CE-FA9D-7E41F368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2DEE2E-878A-DEB8-E72B-85F4D5022B4F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75C60-8947-EE1E-5A80-7EBED56E274E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6438F5-A26F-5321-0452-4C586C311C1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CAE2CA-DE1F-0779-73F9-F1F2A74C8D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A79905-F0A1-6D73-07E6-BB74559E0EF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916D9C-7552-E548-4282-B2705DC86E9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601078-EF4C-A6F1-2694-815CAFF4162D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A6D4A7-1FA4-BAB0-A571-B30076BD22BD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8184C0D-BC1D-2E4E-A623-92DC2D6F1D3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02421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Evaluation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8405-7D25-F0EC-B324-935B23C2720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BLEU score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BLEUScore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BLEU Score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bleu_score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word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Word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 </a:t>
            </a:r>
          </a:p>
          <a:p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character error rate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CharErrorRate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cer_metric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target_texts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add_scalar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Validation Character Error Rate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global_step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logs.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2C927EC-B881-0FBE-E65C-127445B2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F366-CC28-95D9-2921-489CFAFD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57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7C74-82B0-2690-8030-00F7552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7927-2533-B514-A0AE-F1F9A410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functions for training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FF130C-25C2-4121-30DA-0C1E401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353CF10-A3BC-8E36-6FC9-51563DF917FB}"/>
              </a:ext>
            </a:extLst>
          </p:cNvPr>
          <p:cNvSpPr/>
          <p:nvPr/>
        </p:nvSpPr>
        <p:spPr>
          <a:xfrm rot="10800000">
            <a:off x="3779289" y="250970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F78B-B926-E1F4-876B-D37547F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4F4C7-08A8-32FE-817C-77418F5C104B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373FCA-5EBF-0C7E-FC71-A2FB6416430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0BBDE-329B-7D3B-148A-FCCAD6BCDB5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BDF20-52D9-DA51-C86F-B6027560C08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7D375-B200-4FFF-9EDB-A1E5BF30DFA1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3228A4-B6A4-B388-1B2D-52E84AF884C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4D24874-AFF0-DB7D-0EE9-E12F98875C35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858BB3-9561-D38B-612A-9E380DB4AA98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B0F8F99-8287-7F0C-ED38-3B410E50582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45DF-DE9E-C58D-D4C8-1FDD88CF3602}"/>
              </a:ext>
            </a:extLst>
          </p:cNvPr>
          <p:cNvSpPr txBox="1"/>
          <p:nvPr/>
        </p:nvSpPr>
        <p:spPr>
          <a:xfrm>
            <a:off x="291979" y="1239144"/>
            <a:ext cx="11552492" cy="424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infer_training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 using the model 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Loop until the sequence length of the decoder input equals the sequence length of 	the encoder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13A35C0E-C0C3-DADC-D46D-50C89378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7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E5D-52C0-91F9-1923-1B53EDE9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63EF5-5248-978B-E93B-9AAE442BF527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719B9-4B05-A63A-BDBE-061A6AD0049C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793573-A080-5997-4A6B-B1FFCAE9361C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DF0500-1303-3FE1-CA7A-37C2D3BDCFFE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CD5586-6B25-0C65-5F1B-BD1ABB48D0F8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0710A5-CD6A-499C-169A-95F13BE504A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222AD-0024-E7F4-8C01-B5D22CD3E4C0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163C06-B500-98CE-4208-D73D20811E6C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4A8B33D-E744-45C2-A967-D86CE586703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01B3-77B5-55B7-32DC-487BAE60546C}"/>
              </a:ext>
            </a:extLst>
          </p:cNvPr>
          <p:cNvSpPr txBox="1"/>
          <p:nvPr/>
        </p:nvSpPr>
        <p:spPr>
          <a:xfrm>
            <a:off x="291979" y="1239144"/>
            <a:ext cx="11552492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for the decoder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 		  					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 using the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select the last token from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59FEFF5-627B-8C2F-8EA7-EE97D30A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E7C-7CCC-72FF-0AF7-12E423ABE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5ED6A-3BA0-0C51-C688-BE402E1D52E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3B1B9-41C5-1E48-2BF8-5DB5B090CC9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CD77B-A5CC-300B-F98C-EFC717980001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26C1-5C00-441F-6D9D-CA6BC350ECD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13402-8400-2D7B-C141-7959FFB7253C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1E339B-0A18-FB8B-068D-86722B581C70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B31798-A29A-CE09-722B-5D48DAC3C08E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764366-60BE-0AF8-081F-532DB004E71B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E84470-F353-00C6-FEAF-F8FC06DD66B9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263501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Engine – Inference during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80C4E-8CA2-F3E6-B5EE-85894B258158}"/>
              </a:ext>
            </a:extLst>
          </p:cNvPr>
          <p:cNvSpPr txBox="1"/>
          <p:nvPr/>
        </p:nvSpPr>
        <p:spPr>
          <a:xfrm>
            <a:off x="291979" y="1239144"/>
            <a:ext cx="11552492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is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of the max value in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meaning the 	 id in vocabulary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(device)],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decoder input, removing the batch dimension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C52B5E0-1F5D-3F02-68D0-D985614E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2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BF26-6165-DD46-F96F-B49417A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661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7FAF-4B78-B9DE-E073-42C24F0C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9FB4F-35C2-A36B-1CEC-288AB874950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68A34A-9D8E-5EE9-8076-9D3DE338CFC9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1C4AB-927D-771C-AE9F-CE316318647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7A8E9-7B0D-E758-D6AB-4C80CDC1734C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BD2913-FFCD-D2AC-FD23-685B44516FF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D5585F3-12A7-A11F-553F-00963FF328D3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F2D087-7A8A-7A08-4AD2-0E8C249D1F3B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98DF6C2-5E4B-54E3-6380-58EC17ABF776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42814DF-6DDD-833B-532D-62D2FEE4E3D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B6EA7-281C-11CE-A7EA-64D7DD382838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1D87EA0-2595-5D2B-A629-A6EBF81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DCD63-60E1-C4B4-358E-355A9591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459" y="798062"/>
            <a:ext cx="1787247" cy="5418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264C5-2016-93D4-E34C-31EA9FCEE59A}"/>
              </a:ext>
            </a:extLst>
          </p:cNvPr>
          <p:cNvSpPr/>
          <p:nvPr/>
        </p:nvSpPr>
        <p:spPr>
          <a:xfrm>
            <a:off x="291979" y="798062"/>
            <a:ext cx="5433703" cy="2466431"/>
          </a:xfrm>
          <a:prstGeom prst="rect">
            <a:avLst/>
          </a:prstGeom>
          <a:noFill/>
          <a:ln>
            <a:solidFill>
              <a:srgbClr val="0099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DF106-3517-2535-6537-CE46B52B4892}"/>
              </a:ext>
            </a:extLst>
          </p:cNvPr>
          <p:cNvSpPr/>
          <p:nvPr/>
        </p:nvSpPr>
        <p:spPr>
          <a:xfrm>
            <a:off x="8272097" y="1719702"/>
            <a:ext cx="1598296" cy="240741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E1BBE8-C426-6770-533F-E77B184F80E8}"/>
              </a:ext>
            </a:extLst>
          </p:cNvPr>
          <p:cNvCxnSpPr/>
          <p:nvPr/>
        </p:nvCxnSpPr>
        <p:spPr>
          <a:xfrm flipH="1" flipV="1">
            <a:off x="5725682" y="3264493"/>
            <a:ext cx="2709017" cy="2768838"/>
          </a:xfrm>
          <a:prstGeom prst="line">
            <a:avLst/>
          </a:prstGeom>
          <a:ln>
            <a:solidFill>
              <a:srgbClr val="00994D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3C4B60-6BD0-0922-E0D1-AF1D3A95197E}"/>
              </a:ext>
            </a:extLst>
          </p:cNvPr>
          <p:cNvCxnSpPr/>
          <p:nvPr/>
        </p:nvCxnSpPr>
        <p:spPr>
          <a:xfrm>
            <a:off x="5460763" y="1495514"/>
            <a:ext cx="2811334" cy="22418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6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6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6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61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77C-A821-0615-8154-DAA83184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9645ED-F4D9-0EF4-B1FF-EE7DA2AA3988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1016095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Training in 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8BC59-CA5D-F99F-8572-4C04A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1" y="1143785"/>
            <a:ext cx="10706100" cy="1162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749C-0CEC-EF60-FA69-B7E00F21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1" y="819141"/>
            <a:ext cx="1266825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2DA-7A33-0448-23B3-412D9C1C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1" y="2460358"/>
            <a:ext cx="1422372" cy="4311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1198-DE71-9861-F895-27768ADB4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53" y="2460358"/>
            <a:ext cx="2175860" cy="4311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D7D326-AB7C-A412-78BD-AC8F8CFA0F91}"/>
              </a:ext>
            </a:extLst>
          </p:cNvPr>
          <p:cNvSpPr/>
          <p:nvPr/>
        </p:nvSpPr>
        <p:spPr>
          <a:xfrm>
            <a:off x="213112" y="2643953"/>
            <a:ext cx="1085850" cy="192893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205F8-9B65-7C50-9B9B-22F9BA008EE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298962" y="2485996"/>
            <a:ext cx="402422" cy="254404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1F2D-D486-24D9-9252-73BE2663B79C}"/>
              </a:ext>
            </a:extLst>
          </p:cNvPr>
          <p:cNvSpPr/>
          <p:nvPr/>
        </p:nvSpPr>
        <p:spPr>
          <a:xfrm>
            <a:off x="1675746" y="2494542"/>
            <a:ext cx="2039899" cy="419243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39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F24C-5443-D8BE-E51C-563D7E62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D96D-AEEB-2F7F-4C71-F0E18AEA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Data Preparation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A687C-3A91-683A-50BD-6A9CD4A2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5D2-77F9-C69C-354C-CB34D19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B6F7-968C-0A22-12C7-8324B4C45FD0}"/>
              </a:ext>
            </a:extLst>
          </p:cNvPr>
          <p:cNvSpPr txBox="1"/>
          <p:nvPr/>
        </p:nvSpPr>
        <p:spPr>
          <a:xfrm>
            <a:off x="7162347" y="3034510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6C2BB-0AE3-CB25-8EEE-A454817D8CC0}"/>
              </a:ext>
            </a:extLst>
          </p:cNvPr>
          <p:cNvCxnSpPr>
            <a:cxnSpLocks/>
          </p:cNvCxnSpPr>
          <p:nvPr/>
        </p:nvCxnSpPr>
        <p:spPr>
          <a:xfrm>
            <a:off x="3179819" y="3401513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D2707-3AAA-BF04-1E00-67A2932618A7}"/>
              </a:ext>
            </a:extLst>
          </p:cNvPr>
          <p:cNvCxnSpPr>
            <a:cxnSpLocks/>
          </p:cNvCxnSpPr>
          <p:nvPr/>
        </p:nvCxnSpPr>
        <p:spPr>
          <a:xfrm>
            <a:off x="7173184" y="3405344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1DB4FB-256F-12A5-48EE-76B8B8003156}"/>
              </a:ext>
            </a:extLst>
          </p:cNvPr>
          <p:cNvSpPr txBox="1"/>
          <p:nvPr/>
        </p:nvSpPr>
        <p:spPr>
          <a:xfrm>
            <a:off x="2906355" y="3032181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sentence</a:t>
            </a:r>
            <a:endParaRPr 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6B2FA0-C34F-94FB-8CD4-51E1264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29" y="3021624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6C52A683-7131-B72F-96DE-072C8D96E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95161" y="2961993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2A645-61BF-C875-BF18-90550CA90BA9}"/>
              </a:ext>
            </a:extLst>
          </p:cNvPr>
          <p:cNvSpPr/>
          <p:nvPr/>
        </p:nvSpPr>
        <p:spPr>
          <a:xfrm>
            <a:off x="4941668" y="2879153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3F18AC-D41D-8D62-EE00-F765200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276" y="3216847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function for inference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8EFA00A-DDF4-E2C1-D7E1-6CB970E23566}"/>
              </a:ext>
            </a:extLst>
          </p:cNvPr>
          <p:cNvSpPr/>
          <p:nvPr/>
        </p:nvSpPr>
        <p:spPr>
          <a:xfrm rot="10800000">
            <a:off x="3762197" y="2244787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26C-2FFC-4456-E08A-BF3D6BDD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6A10F7-2BD1-4E8A-F193-DC0C92869E9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FAB6A-8D4D-7E0B-5852-678EC4211246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5B8A1-2BED-DC4E-25B6-7BC2886A4322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3B9696-E5D6-A038-B0F7-A0323D5B160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658D48-2BC2-E904-94CC-1CA62C6F898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E790EA-E4F3-3CCA-7DF2-B356F9A2BEC4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6FA3A5-3AF2-F57D-0080-EE0A1F0327C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AD2DE2-4667-AEEB-9CA0-129244627E62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3AC5398-CC5E-9084-5175-1D6F0A8583E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27DB1-F705-E6CC-9AF1-38E4375AE6ED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Set the model to evaluation mode.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Disable gradient calculation.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src_text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2: [SOS] &amp; [EOS]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IDs of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5400EBE1-A072-C531-D014-6BC4E211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42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4DD7-7531-8021-A9BC-AE433CE1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1C157-24B3-2899-90DF-E347F38C19EE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308D9E-CA84-E9D1-E2FA-6FC3C41FA60D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F41F29-BD49-87C1-A877-9D44919AF047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50C618-6889-62BD-2E1C-F7C6BC78F7C2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DF646B-5D36-554C-CB93-0B7FC3876259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7D2F78B-7246-F0DB-5678-0856B3208655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9BB2FF-0B91-50A0-76E9-B8C841CED343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071E9-2BB7-B3D1-3831-D4441A80C3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BCD0C1A-5990-AF0E-6D5F-A7D89BCCC8B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B32BA-EFC5-5C85-F229-C55FA0A18259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Create the encoder input by concatenating the special tokens and the tokenized   	 source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tokenized_src_text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Encode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decoder input with the start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F813E07-B683-B046-80D2-B8ED0D86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B68F-9B82-D0D6-4934-45DF9987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752C46-E346-2A67-58BB-EC941F01ECE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0C0B95-68A4-D470-CE09-B92A69B3C6A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CD802-879D-7CF1-1E8B-4EC775115CC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0E628-25C9-7130-58AB-A9EECCDC7CA4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3B6606-DFC3-F28B-7AA2-8E9ED7BD519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38A8E5-2299-307F-C06C-763D37A593F1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DD7BEC-C868-1900-5CA9-C27FAA5F166C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2067CB-FA5E-8AC0-14EE-8C69C6E59551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C4332DA-3C85-2D78-79A6-D0481B758276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EF91B-D76D-7C07-33A3-30BC2E653F7E}"/>
              </a:ext>
            </a:extLst>
          </p:cNvPr>
          <p:cNvSpPr txBox="1"/>
          <p:nvPr/>
        </p:nvSpPr>
        <p:spPr>
          <a:xfrm>
            <a:off x="291979" y="1239144"/>
            <a:ext cx="11552492" cy="590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Loop until the sequence length is reached or the end of sequence token is 	 	 predicted.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sequence length is reached.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decoder mask.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encoder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    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D04F47F-ACDE-F845-899F-252CB5B1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176E-5D24-31B3-CA61-31D6DDC9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A83F-58BC-6B12-DD61-EBD8CE366463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A741D3-D118-8192-55E1-A7544D81C5B5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DD602-D772-5269-C124-D67DD8E46A5D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E8F6AB-5D92-815B-72C3-3363DE021629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A2E521-A1C2-D505-992E-765E6227A485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D69861-E4D2-016C-51B7-8581173E23BE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524490-1208-8195-9AC6-74184C9C6044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81971DC-4A9A-297A-E540-C45C1D1A011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41B5520-2579-F28A-CCC3-89106F84F44A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006A-71BB-6577-DA1E-BA21785FC786}"/>
              </a:ext>
            </a:extLst>
          </p:cNvPr>
          <p:cNvSpPr txBox="1"/>
          <p:nvPr/>
        </p:nvSpPr>
        <p:spPr>
          <a:xfrm>
            <a:off x="291979" y="1239144"/>
            <a:ext cx="11552492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    # Select the last token from the sequence length dimension.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Project the output to the target vocabulary size.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last_token_output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predicted token by finding the index of the maximum value in the 		     projection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projection_output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Update the decoder input by appending the predicted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 	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type_as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Break the loop if the predicted token is the end of sequence token.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predicted_token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eos_id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B8B6615-7D72-9C2E-78FF-452B9037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8BE2-C3C9-D5E6-2B10-F329DB27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40A9E-8FF9-84C6-CBA9-9CF8B2257432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4AAE58-6DD6-1BC2-C7DF-360010BBF2FB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99C66-8935-F24D-D3F0-43D5B1C2F5AE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95165-3A9E-DDE5-68B0-77F1BF5CE57A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A430E5-EED3-A52E-FB73-E8692BD14F7F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ED909-9ED6-BF16-3C66-02CDF4F66B8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931D45-7E84-659F-4C81-1B5CE18EAB86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50B7B-5127-05A9-8C17-3D5E3EA9EA4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9273074-554B-A7FF-5301-15CFFDE6B18B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834069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2D223-0564-4DCA-16DC-3F6507E1BE6C}"/>
              </a:ext>
            </a:extLst>
          </p:cNvPr>
          <p:cNvSpPr txBox="1"/>
          <p:nvPr/>
        </p:nvSpPr>
        <p:spPr>
          <a:xfrm>
            <a:off x="291979" y="1239144"/>
            <a:ext cx="11552492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Decode the decoder input to get the translated text.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E1EFFF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9645D23-1CDA-B827-7F05-9142DFC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48" y="88019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736A-FC55-DA61-82CC-62EBD6C1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493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C8D5-594D-D5B0-F077-5FA03B27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AAA65-AD28-CC8B-6E6D-6B2BFD30CC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06229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F41B-2546-1F3C-759E-A1C26E9B51B5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5B39A-31D9-B5EC-6181-DD1BED08025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50C5A-EC5F-B4A4-D63A-125A7F364C89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9A7DD4-426D-7CAE-A9CF-AE6D5360CA7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CCB05D-DBE5-68F5-CA74-E18CF2ACB56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016352-51FB-9FBD-489D-AF97B27BA20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C051F2-F55A-33AF-9F0C-AF250212A48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5A9802-1923-3225-6CDB-AC5EC36D431F}"/>
              </a:ext>
            </a:extLst>
          </p:cNvPr>
          <p:cNvSpPr txBox="1"/>
          <p:nvPr/>
        </p:nvSpPr>
        <p:spPr>
          <a:xfrm>
            <a:off x="295541" y="1158291"/>
            <a:ext cx="11053274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the device for computation (GPU if available, else CPU)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"Using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device"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Get Config, dataset, tokenizers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29DA2CB8-831C-1DC5-79E6-ED68F2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6683-0503-02B1-177A-F477DF5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FEC0-E13E-B5DB-C25B-32DE7E3AAD1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3186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C7692-3D70-C559-9282-6C6EE4426A1C}"/>
              </a:ext>
            </a:extLst>
          </p:cNvPr>
          <p:cNvSpPr/>
          <p:nvPr/>
        </p:nvSpPr>
        <p:spPr>
          <a:xfrm>
            <a:off x="234297" y="658811"/>
            <a:ext cx="11792860" cy="613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1D692-8F95-44B2-ED21-4F5D32020B3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AF7AB2-7DC7-DF80-7B0A-B5981CA3560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BDCCBE-EFB5-0E8A-AEF7-8842062627E6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74104D-08F8-AEA1-7834-3FD73AED4A4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DCB31D-0FBF-1C91-F163-A3427AC9175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4E453-FA35-80D6-5E8A-25B87EE7A6BC}"/>
              </a:ext>
            </a:extLst>
          </p:cNvPr>
          <p:cNvSpPr txBox="1"/>
          <p:nvPr/>
        </p:nvSpPr>
        <p:spPr>
          <a:xfrm>
            <a:off x="295541" y="1158291"/>
            <a:ext cx="1105327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Transformer 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create_tranformer_model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latest checkpoint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get_checkpoint_path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model_checkpoint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Assign latest checkpoint to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transfromer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load_state_dict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model_state_dict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Source text to translate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Market prices are shaped by the balance of supply and demand.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translation function over the trained model and the source text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5DA1B-D093-2C35-9DBA-16C8CEA5F6AE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BAE0C977-4207-3AA8-4C64-40E1A9D9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12C8-AA04-C528-371E-0C103CDD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6964-FE23-BF0A-BFDF-DCEE51D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Transformer Building Blocks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C00AFE-BEE8-87BC-89EC-195FD1B9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83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7307-E57C-1221-7926-36B4D4B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CAC27-AC48-5A7D-A482-9E472607C1B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103938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Inference – 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5A0BC-0A9A-49E8-68C1-96FB12CB908B}"/>
              </a:ext>
            </a:extLst>
          </p:cNvPr>
          <p:cNvSpPr/>
          <p:nvPr/>
        </p:nvSpPr>
        <p:spPr>
          <a:xfrm>
            <a:off x="234297" y="658811"/>
            <a:ext cx="11792860" cy="4135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A3B30-BF0E-A08C-A6B0-70CD3AF863C3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9E7B8-5B9A-66D8-57C0-3832A4E4D45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1600EB-A199-81AC-BC93-85FF65388E5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35C4D-275E-B26A-F4D5-44FBA9EBF2E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39082D-770A-920F-AE49-96DE8AA9407D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216825-34F5-C490-F34A-9BF62FFBB02B}"/>
              </a:ext>
            </a:extLst>
          </p:cNvPr>
          <p:cNvSpPr txBox="1"/>
          <p:nvPr/>
        </p:nvSpPr>
        <p:spPr>
          <a:xfrm>
            <a:off x="295541" y="1158291"/>
            <a:ext cx="1105327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source_text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&gt;&gt;&gt;&gt;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Translated text: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translated_text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AF847-6A73-CD77-7EC1-38536289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2396625"/>
            <a:ext cx="8715375" cy="1323975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F65E05-17A4-79E4-7E37-DD40BBDFA716}"/>
              </a:ext>
            </a:extLst>
          </p:cNvPr>
          <p:cNvSpPr/>
          <p:nvPr/>
        </p:nvSpPr>
        <p:spPr>
          <a:xfrm>
            <a:off x="1382312" y="658812"/>
            <a:ext cx="372807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nb_inference.ipynb</a:t>
            </a:r>
            <a:endParaRPr lang="en-US" dirty="0"/>
          </a:p>
        </p:txBody>
      </p:sp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44A99AD2-5E62-6F63-0D0A-9CD4AFA5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3D8-3F0D-8AAA-0FF0-E0ECB891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417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77-0508-B770-D5BD-0219953B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685A-D99C-C3F9-551E-97CF709D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all building blocks of the Transformer.</a:t>
            </a:r>
          </a:p>
          <a:p>
            <a:r>
              <a:rPr lang="en-US" dirty="0"/>
              <a:t>Built the Transformer as a package.</a:t>
            </a:r>
          </a:p>
          <a:p>
            <a:r>
              <a:rPr lang="en-US" dirty="0"/>
              <a:t>Wrote a script to launch the training with several lines of code.</a:t>
            </a:r>
          </a:p>
          <a:p>
            <a:r>
              <a:rPr lang="en-US" dirty="0"/>
              <a:t>Tested the inference with the trained model for the use case of a machine translation task.</a:t>
            </a:r>
          </a:p>
          <a:p>
            <a:r>
              <a:rPr lang="en-US" dirty="0"/>
              <a:t>Provided a playground with notebooks for all functions and classes.</a:t>
            </a:r>
          </a:p>
        </p:txBody>
      </p:sp>
    </p:spTree>
    <p:extLst>
      <p:ext uri="{BB962C8B-B14F-4D97-AF65-F5344CB8AC3E}">
        <p14:creationId xmlns:p14="http://schemas.microsoft.com/office/powerpoint/2010/main" val="30828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A881-3A16-2943-2965-FF50E693A4AB}"/>
              </a:ext>
            </a:extLst>
          </p:cNvPr>
          <p:cNvSpPr txBox="1"/>
          <p:nvPr/>
        </p:nvSpPr>
        <p:spPr>
          <a:xfrm>
            <a:off x="1902864" y="3044280"/>
            <a:ext cx="838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 you for your watching!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0EEDD-D093-325C-133A-CF1CB9F915C1}"/>
              </a:ext>
            </a:extLst>
          </p:cNvPr>
          <p:cNvGrpSpPr/>
          <p:nvPr/>
        </p:nvGrpSpPr>
        <p:grpSpPr>
          <a:xfrm>
            <a:off x="4447443" y="4448908"/>
            <a:ext cx="3297115" cy="483577"/>
            <a:chOff x="4818184" y="4448908"/>
            <a:chExt cx="3297115" cy="4835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18431-D837-DC6A-6024-9B74C11B924F}"/>
                </a:ext>
              </a:extLst>
            </p:cNvPr>
            <p:cNvSpPr/>
            <p:nvPr/>
          </p:nvSpPr>
          <p:spPr>
            <a:xfrm>
              <a:off x="4818184" y="4448908"/>
              <a:ext cx="3297115" cy="48357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D7F15E-B9C7-8AAA-9DE0-0D91208E77B0}"/>
                </a:ext>
              </a:extLst>
            </p:cNvPr>
            <p:cNvSpPr/>
            <p:nvPr/>
          </p:nvSpPr>
          <p:spPr>
            <a:xfrm>
              <a:off x="4967655" y="4528039"/>
              <a:ext cx="562708" cy="325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88B6CB0-FE35-F805-50AE-920B9EA78C4F}"/>
                </a:ext>
              </a:extLst>
            </p:cNvPr>
            <p:cNvSpPr/>
            <p:nvPr/>
          </p:nvSpPr>
          <p:spPr>
            <a:xfrm rot="5400000">
              <a:off x="5171523" y="4622861"/>
              <a:ext cx="169744" cy="13567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6E860-AD74-BD47-AE35-075874D52544}"/>
                </a:ext>
              </a:extLst>
            </p:cNvPr>
            <p:cNvSpPr txBox="1"/>
            <p:nvPr/>
          </p:nvSpPr>
          <p:spPr>
            <a:xfrm>
              <a:off x="5565531" y="4506030"/>
              <a:ext cx="2532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Subscribe, like, share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1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0EAF-8D03-4905-1BBE-91ECC28C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53F-5AC7-BA27-9A70-EB3372C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Creating Transformer Model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3F2EEA9-5138-140F-B9DC-ECA73EF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6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400-8980-844F-163A-51468C1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Part 2,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1A947-C0B2-F2F6-3798-A5C9A8B382CA}"/>
              </a:ext>
            </a:extLst>
          </p:cNvPr>
          <p:cNvSpPr txBox="1"/>
          <p:nvPr/>
        </p:nvSpPr>
        <p:spPr>
          <a:xfrm>
            <a:off x="1264397" y="5382352"/>
            <a:ext cx="409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2060"/>
                </a:solidFill>
              </a:rPr>
              <a:t>Attention Is All You Need, A. Vaswani et al, 2017, </a:t>
            </a:r>
          </a:p>
          <a:p>
            <a:pPr algn="ctr"/>
            <a:r>
              <a:rPr lang="en-US" sz="1100" b="1" i="1" dirty="0">
                <a:solidFill>
                  <a:srgbClr val="002060"/>
                </a:solidFill>
              </a:rPr>
              <a:t>https://arxiv.org/abs/1706.03762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F7693-5312-B218-E85E-593AA77BA409}"/>
              </a:ext>
            </a:extLst>
          </p:cNvPr>
          <p:cNvGrpSpPr>
            <a:grpSpLocks noChangeAspect="1"/>
          </p:cNvGrpSpPr>
          <p:nvPr/>
        </p:nvGrpSpPr>
        <p:grpSpPr>
          <a:xfrm>
            <a:off x="1061782" y="2293248"/>
            <a:ext cx="4713395" cy="2928983"/>
            <a:chOff x="2735728" y="1970925"/>
            <a:chExt cx="7090940" cy="4406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63EE56-3306-9037-6D25-B3246F27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0471" y="1970926"/>
              <a:ext cx="2926197" cy="44064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9960E4-7246-2137-7CF9-55F3DDB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728" y="1970925"/>
              <a:ext cx="3970044" cy="44064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1E48600-2AC6-9D20-98CF-5C5002BCBDB1}"/>
              </a:ext>
            </a:extLst>
          </p:cNvPr>
          <p:cNvSpPr/>
          <p:nvPr/>
        </p:nvSpPr>
        <p:spPr>
          <a:xfrm rot="16200000">
            <a:off x="6193008" y="4945686"/>
            <a:ext cx="446207" cy="1632247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00DE9-7780-1EA0-7609-B2C19F57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52" y="1320150"/>
            <a:ext cx="5007265" cy="40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8641-920A-6DD6-38B7-99F0F9D5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493B-0CFB-FA4F-3AA3-A39A3F99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Training Process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813F5CC-2A3C-B829-EA00-133E9A10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FF9-473D-B3E6-CDFC-6FAE6C1B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Inference Process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D40E0-7727-17BE-9074-3B63D0C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43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4821-C807-D03F-B2DF-471FAE02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98976" cy="2852737"/>
          </a:xfrm>
        </p:spPr>
        <p:txBody>
          <a:bodyPr/>
          <a:lstStyle/>
          <a:p>
            <a:r>
              <a:rPr lang="en-US" dirty="0"/>
              <a:t>Implementing Data Preparation Classes/Functions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98E44-ED5E-DAF0-EAEF-B1A6F373E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5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DC0136-4248-0408-C3A5-59292B91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8CAAC0F-6139-74D2-57BC-E651706CA58A}"/>
              </a:ext>
            </a:extLst>
          </p:cNvPr>
          <p:cNvSpPr/>
          <p:nvPr/>
        </p:nvSpPr>
        <p:spPr>
          <a:xfrm>
            <a:off x="9477819" y="3101709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 - Function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4D768C-AEA6-EBBA-40F0-9CB544F76AF8}"/>
              </a:ext>
            </a:extLst>
          </p:cNvPr>
          <p:cNvGrpSpPr/>
          <p:nvPr/>
        </p:nvGrpSpPr>
        <p:grpSpPr>
          <a:xfrm>
            <a:off x="1406082" y="2059360"/>
            <a:ext cx="9379835" cy="3962455"/>
            <a:chOff x="1269350" y="2273005"/>
            <a:chExt cx="9379835" cy="39624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C678C7F-F8A0-AD6F-BA33-890C91B8E0D3}"/>
                </a:ext>
              </a:extLst>
            </p:cNvPr>
            <p:cNvSpPr/>
            <p:nvPr/>
          </p:nvSpPr>
          <p:spPr>
            <a:xfrm>
              <a:off x="1269351" y="2273006"/>
              <a:ext cx="9379834" cy="39624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44E866-F1AB-B140-11CA-C20528325588}"/>
                </a:ext>
              </a:extLst>
            </p:cNvPr>
            <p:cNvSpPr/>
            <p:nvPr/>
          </p:nvSpPr>
          <p:spPr>
            <a:xfrm>
              <a:off x="1269350" y="2273006"/>
              <a:ext cx="9379834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67789-71CB-44EE-39F7-BE835A4FB022}"/>
                </a:ext>
              </a:extLst>
            </p:cNvPr>
            <p:cNvSpPr/>
            <p:nvPr/>
          </p:nvSpPr>
          <p:spPr>
            <a:xfrm>
              <a:off x="2403119" y="2273005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DCECA0-235B-FA90-202C-317DC944573C}"/>
                </a:ext>
              </a:extLst>
            </p:cNvPr>
            <p:cNvGrpSpPr/>
            <p:nvPr/>
          </p:nvGrpSpPr>
          <p:grpSpPr>
            <a:xfrm>
              <a:off x="1486573" y="2426834"/>
              <a:ext cx="653739" cy="170917"/>
              <a:chOff x="462204" y="914403"/>
              <a:chExt cx="653739" cy="17091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43D5BE-DB1B-7D09-9A80-17D666CF710E}"/>
                  </a:ext>
                </a:extLst>
              </p:cNvPr>
              <p:cNvSpPr/>
              <p:nvPr/>
            </p:nvSpPr>
            <p:spPr>
              <a:xfrm>
                <a:off x="462204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27D2B00-9CE6-798D-D525-1B6D5DDBEE3F}"/>
                  </a:ext>
                </a:extLst>
              </p:cNvPr>
              <p:cNvSpPr/>
              <p:nvPr/>
            </p:nvSpPr>
            <p:spPr>
              <a:xfrm>
                <a:off x="727119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4F1BB4-1267-411F-B73E-D5A905540EC3}"/>
                  </a:ext>
                </a:extLst>
              </p:cNvPr>
              <p:cNvSpPr/>
              <p:nvPr/>
            </p:nvSpPr>
            <p:spPr>
              <a:xfrm>
                <a:off x="953573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463A0-4DD0-1A95-F3DE-1E7A60E34B12}"/>
                </a:ext>
              </a:extLst>
            </p:cNvPr>
            <p:cNvSpPr txBox="1"/>
            <p:nvPr/>
          </p:nvSpPr>
          <p:spPr>
            <a:xfrm>
              <a:off x="1316348" y="2819139"/>
              <a:ext cx="9332837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EE8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Open the file in read mode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the JSON content of the file into a Python dictionary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    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Return the configuration data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config</a:t>
              </a:r>
            </a:p>
          </p:txBody>
        </p:sp>
        <p:pic>
          <p:nvPicPr>
            <p:cNvPr id="12" name="Picture 6" descr="Python (programming language) - Wikipedia">
              <a:extLst>
                <a:ext uri="{FF2B5EF4-FFF2-40B4-BE49-F238E27FC236}">
                  <a16:creationId xmlns:a16="http://schemas.microsoft.com/office/drawing/2014/main" id="{AE66F185-D21D-52DE-9B7B-C8B414770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792" y="2358676"/>
              <a:ext cx="259392" cy="28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377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4CA5-B98B-109A-6A4A-25A8686F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9D94-7D3B-77E8-6BE3-2BB483E0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Config - Playground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FE11EC-290D-9571-BAB6-5CC0E5C8067A}"/>
              </a:ext>
            </a:extLst>
          </p:cNvPr>
          <p:cNvGrpSpPr/>
          <p:nvPr/>
        </p:nvGrpSpPr>
        <p:grpSpPr>
          <a:xfrm>
            <a:off x="411708" y="1591251"/>
            <a:ext cx="11368584" cy="5215473"/>
            <a:chOff x="459902" y="1642527"/>
            <a:chExt cx="11368584" cy="52154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3E62D2-155F-87D2-0FC9-61B9A3364E1E}"/>
                </a:ext>
              </a:extLst>
            </p:cNvPr>
            <p:cNvSpPr/>
            <p:nvPr/>
          </p:nvSpPr>
          <p:spPr>
            <a:xfrm>
              <a:off x="459902" y="1642527"/>
              <a:ext cx="6936134" cy="37157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4BC3B3-62C0-A3B0-CB9A-62016879D98F}"/>
                </a:ext>
              </a:extLst>
            </p:cNvPr>
            <p:cNvSpPr/>
            <p:nvPr/>
          </p:nvSpPr>
          <p:spPr>
            <a:xfrm>
              <a:off x="459902" y="1642527"/>
              <a:ext cx="6936134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B0041F-965A-08DE-82A6-443F138F2570}"/>
                </a:ext>
              </a:extLst>
            </p:cNvPr>
            <p:cNvSpPr/>
            <p:nvPr/>
          </p:nvSpPr>
          <p:spPr>
            <a:xfrm>
              <a:off x="1607916" y="1642527"/>
              <a:ext cx="341712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nb_load_config.ipynb</a:t>
              </a:r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8B6563-089D-6180-4261-BCBE0626FE09}"/>
                </a:ext>
              </a:extLst>
            </p:cNvPr>
            <p:cNvGrpSpPr/>
            <p:nvPr/>
          </p:nvGrpSpPr>
          <p:grpSpPr>
            <a:xfrm>
              <a:off x="691370" y="1826663"/>
              <a:ext cx="653739" cy="170917"/>
              <a:chOff x="6937649" y="914403"/>
              <a:chExt cx="653739" cy="17091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F096AD6-02F3-E53F-E1F1-BF20C6788BA9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EFFF92-DF6D-BD44-3F77-76BEDC5A44F7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CAB876F-3B11-5718-554D-BE78FA47E880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46A1C-6C1C-A120-F382-217A580A6A98}"/>
                </a:ext>
              </a:extLst>
            </p:cNvPr>
            <p:cNvSpPr txBox="1"/>
            <p:nvPr/>
          </p:nvSpPr>
          <p:spPr>
            <a:xfrm>
              <a:off x="521146" y="2218968"/>
              <a:ext cx="6874890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Source language: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language_source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Target language: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language_target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Batch size: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batch_size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Epochs: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B94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epochs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7DD358-BB7F-CF86-43C5-00A060914236}"/>
                </a:ext>
              </a:extLst>
            </p:cNvPr>
            <p:cNvSpPr txBox="1"/>
            <p:nvPr/>
          </p:nvSpPr>
          <p:spPr>
            <a:xfrm>
              <a:off x="8613701" y="1642527"/>
              <a:ext cx="176843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{…}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config.json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D19746-92C8-59EA-8250-BF29C4E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02" y="5632719"/>
              <a:ext cx="3322154" cy="12252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B38D2A-703E-D38F-2B76-E11ECE76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567" y="2104000"/>
              <a:ext cx="3215919" cy="4351397"/>
            </a:xfrm>
            <a:prstGeom prst="rect">
              <a:avLst/>
            </a:prstGeom>
          </p:spPr>
        </p:pic>
        <p:pic>
          <p:nvPicPr>
            <p:cNvPr id="24" name="Picture 2" descr="Project Jupyter - Wikipedia">
              <a:extLst>
                <a:ext uri="{FF2B5EF4-FFF2-40B4-BE49-F238E27FC236}">
                  <a16:creationId xmlns:a16="http://schemas.microsoft.com/office/drawing/2014/main" id="{9D78F45B-48CD-2910-F624-1A0E24E55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521" y="1694003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646E4E4-C50C-AABF-3FE7-1E04C4BDC1DF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5306938" y="1827193"/>
              <a:ext cx="3306763" cy="1713958"/>
            </a:xfrm>
            <a:prstGeom prst="bentConnector3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237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8152-17A2-A983-B0CC-C20D13C7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14CC-13D4-8F61-7E6B-A0B870CB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34EAEE-D6DE-E527-5B2E-EB77B84B6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CCF773E-2070-81BB-7140-09D5795F3B76}"/>
              </a:ext>
            </a:extLst>
          </p:cNvPr>
          <p:cNvSpPr/>
          <p:nvPr/>
        </p:nvSpPr>
        <p:spPr>
          <a:xfrm>
            <a:off x="9469273" y="2800263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45DA-F5D3-4F29-F177-5D6E4972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 -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5750-C09C-5058-2C59-F2CF589B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F35E7-87B8-9A82-A84B-607BBE6C4BC3}"/>
              </a:ext>
            </a:extLst>
          </p:cNvPr>
          <p:cNvSpPr/>
          <p:nvPr/>
        </p:nvSpPr>
        <p:spPr>
          <a:xfrm>
            <a:off x="241421" y="1459951"/>
            <a:ext cx="11716281" cy="534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D7652-DBA1-3D9B-D2C4-1E9AABD1E077}"/>
              </a:ext>
            </a:extLst>
          </p:cNvPr>
          <p:cNvSpPr/>
          <p:nvPr/>
        </p:nvSpPr>
        <p:spPr>
          <a:xfrm>
            <a:off x="234298" y="1459951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78EAC-A5D7-CF78-1414-14AFFE60C2A5}"/>
              </a:ext>
            </a:extLst>
          </p:cNvPr>
          <p:cNvSpPr/>
          <p:nvPr/>
        </p:nvSpPr>
        <p:spPr>
          <a:xfrm>
            <a:off x="1382312" y="1459950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8A203-B56B-8F05-F89E-3751E5F41D2D}"/>
              </a:ext>
            </a:extLst>
          </p:cNvPr>
          <p:cNvGrpSpPr/>
          <p:nvPr/>
        </p:nvGrpSpPr>
        <p:grpSpPr>
          <a:xfrm>
            <a:off x="465766" y="1613779"/>
            <a:ext cx="653739" cy="170917"/>
            <a:chOff x="462204" y="914403"/>
            <a:chExt cx="653739" cy="1709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FCFD7C-60C8-7164-22DB-13C6E6D0DB8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2F62B9-52B7-7473-B719-7F0D64D7F15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B0B5D8-7CE4-B696-0013-AF0F043B5C2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BD9AED-224B-A5ED-4646-0C8AA0386133}"/>
              </a:ext>
            </a:extLst>
          </p:cNvPr>
          <p:cNvSpPr txBox="1"/>
          <p:nvPr/>
        </p:nvSpPr>
        <p:spPr>
          <a:xfrm>
            <a:off x="295541" y="2006084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dataset name, source language, target language, and split from the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news_commentary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“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split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“train”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Construct the language pair string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lang_src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lang_tgt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the dataset using the provided parameters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dataset_name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language_pair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loaded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64AB2F-29E1-FED4-5854-6650F8AB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12" y="3499882"/>
            <a:ext cx="5159187" cy="181371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3" name="Picture 6" descr="Python (programming language) - Wikipedia">
            <a:extLst>
              <a:ext uri="{FF2B5EF4-FFF2-40B4-BE49-F238E27FC236}">
                <a16:creationId xmlns:a16="http://schemas.microsoft.com/office/drawing/2014/main" id="{DFF3CEF4-93FC-90C0-BFB8-D8144329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85" y="1561342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0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35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16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17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88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8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2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4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45DA-F5D3-4F29-F177-5D6E4972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Dataset - Playground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F69121-CB0D-9EF8-E0DE-8F0D88F37720}"/>
              </a:ext>
            </a:extLst>
          </p:cNvPr>
          <p:cNvGrpSpPr/>
          <p:nvPr/>
        </p:nvGrpSpPr>
        <p:grpSpPr>
          <a:xfrm>
            <a:off x="161599" y="1560321"/>
            <a:ext cx="11868802" cy="4994304"/>
            <a:chOff x="161599" y="1560321"/>
            <a:chExt cx="11868802" cy="499430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E6507-8F04-A26F-BE65-05EFC4B1E5A2}"/>
                </a:ext>
              </a:extLst>
            </p:cNvPr>
            <p:cNvSpPr/>
            <p:nvPr/>
          </p:nvSpPr>
          <p:spPr>
            <a:xfrm>
              <a:off x="161599" y="1560321"/>
              <a:ext cx="11868802" cy="4994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247265-10B2-64E5-9D2E-9F4B8323C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44" y="5621530"/>
              <a:ext cx="8580864" cy="670618"/>
            </a:xfrm>
            <a:prstGeom prst="rect">
              <a:avLst/>
            </a:prstGeom>
            <a:ln>
              <a:solidFill>
                <a:srgbClr val="00994D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1D61AD-2D00-1080-EBCF-63D79B1C6147}"/>
                </a:ext>
              </a:extLst>
            </p:cNvPr>
            <p:cNvSpPr/>
            <p:nvPr/>
          </p:nvSpPr>
          <p:spPr>
            <a:xfrm>
              <a:off x="161599" y="1560321"/>
              <a:ext cx="11868802" cy="46147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18DA92-1D26-D7F7-63F7-90F5C9CDEACA}"/>
                </a:ext>
              </a:extLst>
            </p:cNvPr>
            <p:cNvSpPr/>
            <p:nvPr/>
          </p:nvSpPr>
          <p:spPr>
            <a:xfrm>
              <a:off x="1309613" y="1560321"/>
              <a:ext cx="3808593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nb_get_dataset.ipynb</a:t>
              </a:r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43D84C-08D3-253E-6B44-114DF5C8DD39}"/>
                </a:ext>
              </a:extLst>
            </p:cNvPr>
            <p:cNvGrpSpPr/>
            <p:nvPr/>
          </p:nvGrpSpPr>
          <p:grpSpPr>
            <a:xfrm>
              <a:off x="393067" y="1744457"/>
              <a:ext cx="653739" cy="170917"/>
              <a:chOff x="6937649" y="914403"/>
              <a:chExt cx="653739" cy="17091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281FB90-1D5F-692C-247B-7AD3317C27D9}"/>
                  </a:ext>
                </a:extLst>
              </p:cNvPr>
              <p:cNvSpPr/>
              <p:nvPr/>
            </p:nvSpPr>
            <p:spPr>
              <a:xfrm>
                <a:off x="6937649" y="922950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9891B4-1AD2-0309-C766-8340DFA116AE}"/>
                  </a:ext>
                </a:extLst>
              </p:cNvPr>
              <p:cNvSpPr/>
              <p:nvPr/>
            </p:nvSpPr>
            <p:spPr>
              <a:xfrm>
                <a:off x="7202564" y="914403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89DE0EA-4CC7-5755-4AC5-495C21D0A321}"/>
                  </a:ext>
                </a:extLst>
              </p:cNvPr>
              <p:cNvSpPr/>
              <p:nvPr/>
            </p:nvSpPr>
            <p:spPr>
              <a:xfrm>
                <a:off x="7429018" y="914403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944B55-5A97-F3AA-A6D1-724B22F2FBFA}"/>
                </a:ext>
              </a:extLst>
            </p:cNvPr>
            <p:cNvSpPr txBox="1"/>
            <p:nvPr/>
          </p:nvSpPr>
          <p:spPr>
            <a:xfrm>
              <a:off x="222843" y="2136762"/>
              <a:ext cx="9848315" cy="31393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sys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9EFFFF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transformer</a:t>
              </a:r>
              <a:r>
                <a:rPr lang="en-US" b="0" dirty="0" err="1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## Load config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../</a:t>
              </a:r>
              <a:r>
                <a:rPr lang="en-US" b="0" dirty="0" err="1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config.json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load_config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config_file_path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0088FF"/>
                  </a:solidFill>
                  <a:effectLst/>
                  <a:latin typeface="Consolas" panose="020B0609020204030204" pitchFamily="49" charset="0"/>
                </a:rPr>
                <a:t># Load dataset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 </a:t>
              </a:r>
              <a:r>
                <a:rPr lang="en-US" b="0" dirty="0">
                  <a:solidFill>
                    <a:srgbClr val="FF9D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get_dataset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config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C6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A5FF90"/>
                  </a:solidFill>
                  <a:effectLst/>
                  <a:latin typeface="Consolas" panose="020B0609020204030204" pitchFamily="49" charset="0"/>
                </a:rPr>
                <a:t>translation</a:t>
              </a:r>
              <a:r>
                <a:rPr lang="en-US" b="0" dirty="0">
                  <a:solidFill>
                    <a:srgbClr val="92FC79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][:</a:t>
              </a:r>
              <a:r>
                <a:rPr lang="en-US" b="0" dirty="0">
                  <a:solidFill>
                    <a:srgbClr val="FF628C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E1EFFF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23" name="Picture 2" descr="Project Jupyter - Wikipedia">
              <a:extLst>
                <a:ext uri="{FF2B5EF4-FFF2-40B4-BE49-F238E27FC236}">
                  <a16:creationId xmlns:a16="http://schemas.microsoft.com/office/drawing/2014/main" id="{82C5BBDB-5479-22DB-F51E-4679B7A6E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765" y="1586058"/>
              <a:ext cx="353718" cy="40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72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3AE9-B2CE-9DA7-37BA-FF832448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E9C-3E6F-D2EF-CAB7-D07E2FEB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Tokenizer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BD07C8-42FD-E2A2-F88C-54D14D48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47863AB-A632-918C-1D82-CE819ABED7AC}"/>
              </a:ext>
            </a:extLst>
          </p:cNvPr>
          <p:cNvSpPr/>
          <p:nvPr/>
        </p:nvSpPr>
        <p:spPr>
          <a:xfrm>
            <a:off x="9469273" y="2518252"/>
            <a:ext cx="657493" cy="431975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734-92B0-10D9-3861-E337AAA4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76A1-B621-6291-0B0F-07CC4EC2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Introduction to training process 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Implementing </a:t>
            </a:r>
            <a:r>
              <a:rPr lang="en-US" b="1" i="1" dirty="0"/>
              <a:t>transformer</a:t>
            </a:r>
            <a:r>
              <a:rPr lang="en-US" dirty="0"/>
              <a:t> as a Python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Calling the </a:t>
            </a:r>
            <a:r>
              <a:rPr lang="en-US" b="1" i="1" dirty="0"/>
              <a:t>train</a:t>
            </a:r>
            <a:r>
              <a:rPr lang="en-US" dirty="0"/>
              <a:t> and </a:t>
            </a:r>
            <a:r>
              <a:rPr lang="en-US" b="1" i="1" dirty="0"/>
              <a:t>inference </a:t>
            </a:r>
            <a:r>
              <a:rPr lang="en-US" i="1" dirty="0"/>
              <a:t>processes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Experimenting with </a:t>
            </a:r>
            <a:r>
              <a:rPr lang="en-US" b="1" dirty="0"/>
              <a:t>notebooks</a:t>
            </a:r>
          </a:p>
        </p:txBody>
      </p:sp>
    </p:spTree>
    <p:extLst>
      <p:ext uri="{BB962C8B-B14F-4D97-AF65-F5344CB8AC3E}">
        <p14:creationId xmlns:p14="http://schemas.microsoft.com/office/powerpoint/2010/main" val="3074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3FE-1C5A-8083-BE56-EE3FB5C3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2DF776-0457-67D9-3DDE-25D8D40D57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746902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Get Tokenizer -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2C15-2303-A661-DD94-B610A8A30EC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61000-E3F7-DC36-CE62-41B252CAAFF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36034-B98C-ED24-975C-9FD73C89A23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8188CA-FDB7-AACB-DE31-DFA8A34A107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49CA7F-3505-A0B9-EE5A-38FEA5DFD80E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C4916-0A2A-CDEB-027D-BF0189956EC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F0C0E-7B38-ECDA-AA25-52887902188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2BB55-671D-2A3A-E803-03D1172D0203}"/>
              </a:ext>
            </a:extLst>
          </p:cNvPr>
          <p:cNvSpPr txBox="1"/>
          <p:nvPr/>
        </p:nvSpPr>
        <p:spPr>
          <a:xfrm>
            <a:off x="295541" y="1204946"/>
            <a:ext cx="1166216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Extract the tokenizer name from the config and construct the tokenizer file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tokenizer_name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if a tokenizer file already exists at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does, load the tokenizer from that file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from_file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If it doesn't, create a new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tokenizer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unk_token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pre_tokenizer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pre_tokenizers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Whitespace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F3F76075-7C34-640F-BBFD-4A7BDD7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4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1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FD23-142C-1A7F-B400-8CE43797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860E5-844E-0DF0-AA71-923B27B723F2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73982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Get Tokenizer -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41C76-F293-7FFF-EEE3-5F3E618EA9BD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8526C-EAA2-6367-4DFF-1AA5E2CFD11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353-F5CD-C7B2-F467-24F0ACE5729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utils.py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D195D5-CA22-808F-2128-AE49461AEB0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EEC7DE-DB3F-185E-84B6-A2F51544C31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1FAD16-D3E8-3CCE-EA40-53574E1C2AE4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0D5725-97FB-CC4E-31D5-9FA08602E1B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F6E54E-DD7E-BD64-70B0-561138CFFAC8}"/>
              </a:ext>
            </a:extLst>
          </p:cNvPr>
          <p:cNvSpPr txBox="1"/>
          <p:nvPr/>
        </p:nvSpPr>
        <p:spPr>
          <a:xfrm>
            <a:off x="295541" y="1204946"/>
            <a:ext cx="11662161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	 # Create a trainer for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trainer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trainers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WordLevelTrainer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min_frequency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special_tokens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[UNK]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Train the tokenizer on the provided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train_from_iterator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[language]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trainer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trainer</a:t>
            </a: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Save the trained tokenizer to the specified path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tokenizer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3E9589-CB70-8642-6241-6BEDBDF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2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1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3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3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4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3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2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3E3-361A-D7A3-FF10-883111EF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DB2E1-1B29-5061-A296-3ECD1A4569E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4489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Get Tokenizer - Playground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B0699-340D-3B57-194C-CB1C6F29970D}"/>
              </a:ext>
            </a:extLst>
          </p:cNvPr>
          <p:cNvSpPr/>
          <p:nvPr/>
        </p:nvSpPr>
        <p:spPr>
          <a:xfrm>
            <a:off x="234298" y="649463"/>
            <a:ext cx="11716281" cy="59014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08F6C-F20A-A987-AD02-9E17C10F6C2A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63702E-3EAA-05AE-0AE7-6514EED60A64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5ACAE-87F4-D21C-AFD6-D4D0662DE2E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E50819-C463-5D65-DB7B-D3F242A7BAB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FFB113-64F3-BA79-15C6-404815C545E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5131C1-4BDE-B2C1-3AF3-264B86925631}"/>
              </a:ext>
            </a:extLst>
          </p:cNvPr>
          <p:cNvSpPr txBox="1"/>
          <p:nvPr/>
        </p:nvSpPr>
        <p:spPr>
          <a:xfrm>
            <a:off x="295541" y="1204946"/>
            <a:ext cx="1156366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config.json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config_file_path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Load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Load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931F7-5CE3-4747-39C2-1299CD6D4D2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pic>
        <p:nvPicPr>
          <p:cNvPr id="5" name="Picture 2" descr="Project Jupyter - Wikipedia">
            <a:extLst>
              <a:ext uri="{FF2B5EF4-FFF2-40B4-BE49-F238E27FC236}">
                <a16:creationId xmlns:a16="http://schemas.microsoft.com/office/drawing/2014/main" id="{A02D1EE1-C7D7-011D-06B6-BAF3FB72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1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9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4C35-BF18-05D7-9FA7-60F62FFB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3ED47-89DF-7D1D-E0EF-11DE47F4808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357646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Get Tokenizer - Playground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FBDDA-4327-F0AA-81EB-DC0BC367DA54}"/>
              </a:ext>
            </a:extLst>
          </p:cNvPr>
          <p:cNvSpPr/>
          <p:nvPr/>
        </p:nvSpPr>
        <p:spPr>
          <a:xfrm>
            <a:off x="234298" y="649464"/>
            <a:ext cx="11716281" cy="6122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01D1-7AD2-70E4-7C1C-E16420952DC2}"/>
              </a:ext>
            </a:extLst>
          </p:cNvPr>
          <p:cNvSpPr/>
          <p:nvPr/>
        </p:nvSpPr>
        <p:spPr>
          <a:xfrm>
            <a:off x="234298" y="649463"/>
            <a:ext cx="1172260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131BD-A632-060C-5C10-C5EAEB524739}"/>
              </a:ext>
            </a:extLst>
          </p:cNvPr>
          <p:cNvSpPr/>
          <p:nvPr/>
        </p:nvSpPr>
        <p:spPr>
          <a:xfrm>
            <a:off x="1382312" y="658812"/>
            <a:ext cx="438609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nb_get_tokenizer.ipynb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7B77E1-7520-7FFC-5D7E-138EE20DAF9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31DCEB-6BBA-AF26-2A3C-243949C49E7C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362BD9-8EB6-F0A8-D1D4-0CE59F77DEB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4D68A3-B20E-0701-A5DB-7DF0E90F727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FB037-4FB7-A00C-E973-AC5487ED5C7F}"/>
              </a:ext>
            </a:extLst>
          </p:cNvPr>
          <p:cNvSpPr txBox="1"/>
          <p:nvPr/>
        </p:nvSpPr>
        <p:spPr>
          <a:xfrm>
            <a:off x="295541" y="1204946"/>
            <a:ext cx="1156366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## Explore tokenizer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vocabulary 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Target vocabulary size: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Check source tokenizer encodes/decodes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encodes 'I love you':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 love you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Source tokenizer decodes [131, 3181, 345]: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131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3181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345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DEE343-D37A-7E00-A070-36310164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1" y="4227856"/>
            <a:ext cx="5730737" cy="80016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8029FA-33F8-332F-930C-3EA0600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50" y="695501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92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9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44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25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46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F756-7BD8-DF75-CE0D-645BF3E8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579-7D48-62EF-1944-FD5FCFF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Mask Functions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147941-0B44-E531-B337-D94FD954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C5F6CFF-A5BD-70F0-6976-3B3EDDEB4F82}"/>
              </a:ext>
            </a:extLst>
          </p:cNvPr>
          <p:cNvSpPr/>
          <p:nvPr/>
        </p:nvSpPr>
        <p:spPr>
          <a:xfrm rot="16200000">
            <a:off x="6512429" y="1706401"/>
            <a:ext cx="657493" cy="43197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B815-839C-D218-9125-98E0045FBD80}"/>
              </a:ext>
            </a:extLst>
          </p:cNvPr>
          <p:cNvSpPr/>
          <p:nvPr/>
        </p:nvSpPr>
        <p:spPr>
          <a:xfrm>
            <a:off x="5956419" y="2327425"/>
            <a:ext cx="1598063" cy="11693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50F3779-8EF6-980C-524D-726EC05A86F3}"/>
              </a:ext>
            </a:extLst>
          </p:cNvPr>
          <p:cNvGrpSpPr/>
          <p:nvPr/>
        </p:nvGrpSpPr>
        <p:grpSpPr>
          <a:xfrm>
            <a:off x="1530959" y="3264997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328D9F-D6F8-E827-C20F-F80A9FF78C6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9A3433-663A-E16F-0881-8DF95057B2B5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1CC3EA-0BF2-9507-0608-775718AE2BBC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58AFAA-7ECB-BB8A-5F9F-AE2645391D4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255074-EC86-5796-0139-1B17F2E7FE6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3459EC-E988-CBDF-11B0-FF69F6271BA6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1F3828B-43E7-4AE5-7740-9BB7B59FE26D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8BD7C2-6FFB-1051-E723-8DE2B3A87012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CF2566-4237-1927-6745-18A8F3F7D358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5A08DE-A98A-EC08-4D4E-1B90B7C51555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916FD5-7553-BD9C-A470-81A0E3E96ACC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C49116-E1E5-05FF-BD25-3566DAD3F906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F0E33-2A30-27F2-E180-59888F144B8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A3D21C71-F01A-1EA6-3EA8-E01A68CB7739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3608556B-B242-3AA4-2A17-48100DD4A75F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8CE3-8DF8-71B6-8D2D-007E9E719CAF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input ids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45BCB4-C511-BCB0-2AE0-C190E4612157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Encoder mask's output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2BBFA7-C343-2027-5317-10B2C2F6DC53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376E8-8D6F-6080-74D6-ABF025958ABA}"/>
                </a:ext>
              </a:extLst>
            </p:cNvPr>
            <p:cNvCxnSpPr>
              <a:cxnSpLocks/>
              <a:stCxn id="34" idx="2"/>
              <a:endCxn id="19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9AA8E2-3E60-171D-1FA9-B2E09828D1DA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28C8-EE06-153D-96D4-1ECA9678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CBBE4-02EA-E772-34AE-2B5D9DBB7B2D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82780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encoder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E2EF44-D617-936B-8638-CD82CA53233F}"/>
              </a:ext>
            </a:extLst>
          </p:cNvPr>
          <p:cNvSpPr/>
          <p:nvPr/>
        </p:nvSpPr>
        <p:spPr>
          <a:xfrm>
            <a:off x="88901" y="612774"/>
            <a:ext cx="12014198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929B4-AD9A-2AFB-4CC3-6ACE3974345E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07F23-C974-005B-5EFB-9B18A00D10C9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01A142-D5D4-6C17-C76B-1D3EE54912D8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CCDB3-4EC9-1077-5DCA-B5343E32B58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79E029-8571-0A49-8FC5-9D9307E34603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EDE7C-C7F2-FE32-3F66-9084A962D05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D709CA-486A-D1C3-F454-65C02805FCBF}"/>
              </a:ext>
            </a:extLst>
          </p:cNvPr>
          <p:cNvSpPr txBox="1"/>
          <p:nvPr/>
        </p:nvSpPr>
        <p:spPr>
          <a:xfrm>
            <a:off x="150143" y="1168257"/>
            <a:ext cx="1195295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encoder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7D0551-8DF6-AC90-6E63-49FC92BC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64" y="4326067"/>
            <a:ext cx="3568479" cy="110298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3CBC44-7713-69B3-9171-81634833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64" y="5563318"/>
            <a:ext cx="5236139" cy="11029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2" descr="Project Jupyter - Wikipedia">
            <a:extLst>
              <a:ext uri="{FF2B5EF4-FFF2-40B4-BE49-F238E27FC236}">
                <a16:creationId xmlns:a16="http://schemas.microsoft.com/office/drawing/2014/main" id="{18518883-BAC3-EF60-DCA4-202473AA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9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3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8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4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2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581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F54512-FE2C-1393-9785-84014118FAE4}"/>
              </a:ext>
            </a:extLst>
          </p:cNvPr>
          <p:cNvGrpSpPr/>
          <p:nvPr/>
        </p:nvGrpSpPr>
        <p:grpSpPr>
          <a:xfrm>
            <a:off x="1530959" y="2769340"/>
            <a:ext cx="8600825" cy="1841988"/>
            <a:chOff x="1530959" y="2769340"/>
            <a:chExt cx="8600825" cy="18419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B3BB18-A697-07C4-4603-B0AA721EC938}"/>
                </a:ext>
              </a:extLst>
            </p:cNvPr>
            <p:cNvSpPr/>
            <p:nvPr/>
          </p:nvSpPr>
          <p:spPr>
            <a:xfrm>
              <a:off x="210716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D9BDFD-016F-922D-FAB2-8764B6C60E34}"/>
                </a:ext>
              </a:extLst>
            </p:cNvPr>
            <p:cNvSpPr/>
            <p:nvPr/>
          </p:nvSpPr>
          <p:spPr>
            <a:xfrm>
              <a:off x="153095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61B581-0ECF-FBDE-5DA0-9DB8CEDE52FA}"/>
                </a:ext>
              </a:extLst>
            </p:cNvPr>
            <p:cNvSpPr/>
            <p:nvPr/>
          </p:nvSpPr>
          <p:spPr>
            <a:xfrm>
              <a:off x="268336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7C73B5-9CD8-57C0-7FB2-958E954E0138}"/>
                </a:ext>
              </a:extLst>
            </p:cNvPr>
            <p:cNvSpPr/>
            <p:nvPr/>
          </p:nvSpPr>
          <p:spPr>
            <a:xfrm>
              <a:off x="3259574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9A0431-9224-B37B-52F8-C0F2B6936BAC}"/>
                </a:ext>
              </a:extLst>
            </p:cNvPr>
            <p:cNvSpPr/>
            <p:nvPr/>
          </p:nvSpPr>
          <p:spPr>
            <a:xfrm>
              <a:off x="3835779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35870A-6EFD-C2CF-CDBB-171692874FE8}"/>
                </a:ext>
              </a:extLst>
            </p:cNvPr>
            <p:cNvSpPr/>
            <p:nvPr/>
          </p:nvSpPr>
          <p:spPr>
            <a:xfrm>
              <a:off x="4411982" y="3415261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E6C121-30AB-AC9A-BBE0-E3B0776AA168}"/>
                </a:ext>
              </a:extLst>
            </p:cNvPr>
            <p:cNvCxnSpPr/>
            <p:nvPr/>
          </p:nvCxnSpPr>
          <p:spPr>
            <a:xfrm>
              <a:off x="5422392" y="3651694"/>
              <a:ext cx="832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8AB96B-6BFB-1BC5-49D7-A4F4E46745E5}"/>
                </a:ext>
              </a:extLst>
            </p:cNvPr>
            <p:cNvSpPr/>
            <p:nvPr/>
          </p:nvSpPr>
          <p:spPr>
            <a:xfrm>
              <a:off x="732053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18BFD4-D6D1-AEF9-ACFB-9168262E84D1}"/>
                </a:ext>
              </a:extLst>
            </p:cNvPr>
            <p:cNvSpPr/>
            <p:nvPr/>
          </p:nvSpPr>
          <p:spPr>
            <a:xfrm>
              <a:off x="674433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16C572-1774-43CD-2E74-61E1852F2C96}"/>
                </a:ext>
              </a:extLst>
            </p:cNvPr>
            <p:cNvSpPr/>
            <p:nvPr/>
          </p:nvSpPr>
          <p:spPr>
            <a:xfrm>
              <a:off x="789674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C5CCE6-265A-2AAA-B124-5E05E612DEF1}"/>
                </a:ext>
              </a:extLst>
            </p:cNvPr>
            <p:cNvSpPr/>
            <p:nvPr/>
          </p:nvSpPr>
          <p:spPr>
            <a:xfrm>
              <a:off x="8472945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DDBD94-343E-B00C-70A3-04C8454638C0}"/>
                </a:ext>
              </a:extLst>
            </p:cNvPr>
            <p:cNvSpPr/>
            <p:nvPr/>
          </p:nvSpPr>
          <p:spPr>
            <a:xfrm>
              <a:off x="9049150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F832BE-B779-4A8F-6B05-EFA40DD21675}"/>
                </a:ext>
              </a:extLst>
            </p:cNvPr>
            <p:cNvSpPr/>
            <p:nvPr/>
          </p:nvSpPr>
          <p:spPr>
            <a:xfrm>
              <a:off x="9625353" y="3415260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0756B60-58D4-8818-4A55-EC1EB26851E4}"/>
                </a:ext>
              </a:extLst>
            </p:cNvPr>
            <p:cNvSpPr/>
            <p:nvPr/>
          </p:nvSpPr>
          <p:spPr>
            <a:xfrm rot="16200000">
              <a:off x="3138386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DBA9BF97-488C-070B-7EE9-C0246FB2D3CC}"/>
                </a:ext>
              </a:extLst>
            </p:cNvPr>
            <p:cNvSpPr/>
            <p:nvPr/>
          </p:nvSpPr>
          <p:spPr>
            <a:xfrm rot="16200000">
              <a:off x="8351758" y="2717762"/>
              <a:ext cx="170841" cy="2879266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3F7A5-3A0E-AC32-0079-D181A0BC4F88}"/>
                </a:ext>
              </a:extLst>
            </p:cNvPr>
            <p:cNvSpPr txBox="1"/>
            <p:nvPr/>
          </p:nvSpPr>
          <p:spPr>
            <a:xfrm>
              <a:off x="2028419" y="4241996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Decoder input ids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6306EB-9715-8760-0C4B-4F9497AEF10D}"/>
                </a:ext>
              </a:extLst>
            </p:cNvPr>
            <p:cNvSpPr txBox="1"/>
            <p:nvPr/>
          </p:nvSpPr>
          <p:spPr>
            <a:xfrm>
              <a:off x="7128022" y="4241996"/>
              <a:ext cx="261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Padding mask's output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447B64-964F-85AA-B39B-865FACEBE226}"/>
                </a:ext>
              </a:extLst>
            </p:cNvPr>
            <p:cNvSpPr txBox="1"/>
            <p:nvPr/>
          </p:nvSpPr>
          <p:spPr>
            <a:xfrm>
              <a:off x="3259574" y="2769340"/>
              <a:ext cx="2206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PAD token id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5F17916-DBB4-A810-9090-596D205C26B3}"/>
                </a:ext>
              </a:extLst>
            </p:cNvPr>
            <p:cNvCxnSpPr>
              <a:cxnSpLocks/>
              <a:stCxn id="30" idx="2"/>
              <a:endCxn id="17" idx="0"/>
            </p:cNvCxnSpPr>
            <p:nvPr/>
          </p:nvCxnSpPr>
          <p:spPr>
            <a:xfrm flipH="1">
              <a:off x="4088995" y="3138672"/>
              <a:ext cx="274046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F7489B-35DD-CB7B-3EC7-9C5B71A2C0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4363040" y="3138672"/>
              <a:ext cx="302158" cy="2765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82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DE1B-0F55-4935-3869-B887A66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B8F71-D932-95BA-A3B1-7CD2D08DA73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61093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padding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BA15CE-CC7B-B84D-A5EA-D915055A076D}"/>
              </a:ext>
            </a:extLst>
          </p:cNvPr>
          <p:cNvSpPr/>
          <p:nvPr/>
        </p:nvSpPr>
        <p:spPr>
          <a:xfrm>
            <a:off x="88901" y="612774"/>
            <a:ext cx="12014198" cy="6187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C70C2-B340-CDB9-EBDA-C0AA4AB00123}"/>
              </a:ext>
            </a:extLst>
          </p:cNvPr>
          <p:cNvSpPr/>
          <p:nvPr/>
        </p:nvSpPr>
        <p:spPr>
          <a:xfrm>
            <a:off x="88900" y="612774"/>
            <a:ext cx="12014198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D9CAEE-B41E-6904-6690-0096ABD014AB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C15995-38D1-3AEC-1878-E8E763610197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AC545-92E0-92AF-9423-D5B0423A9F8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8A971-F899-D131-418D-4D9A62DD21F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633293-EBB2-ED02-54B5-851C10506663}"/>
              </a:ext>
            </a:extLst>
          </p:cNvPr>
          <p:cNvSpPr txBox="1"/>
          <p:nvPr/>
        </p:nvSpPr>
        <p:spPr>
          <a:xfrm>
            <a:off x="150145" y="1168257"/>
            <a:ext cx="11952954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padding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50168-C421-A160-2A2A-6B3F3F17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14" y="4619983"/>
            <a:ext cx="5534134" cy="577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747AC-3E89-80A0-D0C6-EA65E44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14" y="5375657"/>
            <a:ext cx="4713384" cy="7483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1F49A-8A33-8DD9-512A-08FB00CBC438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653EC9D4-3471-630C-56F7-A58FBDA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2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4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E2-BF8B-DAC4-DE08-258ECC74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41B4-B392-567A-B076-CE6365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Formula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F4EA-7F45-9800-AFA5-C932C14222A8}"/>
              </a:ext>
            </a:extLst>
          </p:cNvPr>
          <p:cNvSpPr txBox="1"/>
          <p:nvPr/>
        </p:nvSpPr>
        <p:spPr>
          <a:xfrm>
            <a:off x="404399" y="1768869"/>
            <a:ext cx="37768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Source code structure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Coding step-by-step 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Notebook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Example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AA3F9-3E8B-4F0D-1DC9-5CC376CFA835}"/>
              </a:ext>
            </a:extLst>
          </p:cNvPr>
          <p:cNvSpPr txBox="1"/>
          <p:nvPr/>
        </p:nvSpPr>
        <p:spPr>
          <a:xfrm>
            <a:off x="8080506" y="4123411"/>
            <a:ext cx="4227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 good understanding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B799-6116-22CA-4BA9-A1C9B181367A}"/>
              </a:ext>
            </a:extLst>
          </p:cNvPr>
          <p:cNvSpPr txBox="1"/>
          <p:nvPr/>
        </p:nvSpPr>
        <p:spPr>
          <a:xfrm>
            <a:off x="1811265" y="24304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CB08-F12F-2F84-09A3-4EB83B3697A9}"/>
              </a:ext>
            </a:extLst>
          </p:cNvPr>
          <p:cNvSpPr txBox="1"/>
          <p:nvPr/>
        </p:nvSpPr>
        <p:spPr>
          <a:xfrm>
            <a:off x="1811265" y="369475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D0B5-323A-E69B-A020-D220EBD1CFFE}"/>
              </a:ext>
            </a:extLst>
          </p:cNvPr>
          <p:cNvSpPr txBox="1"/>
          <p:nvPr/>
        </p:nvSpPr>
        <p:spPr>
          <a:xfrm>
            <a:off x="9957222" y="3334591"/>
            <a:ext cx="4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34B7-A066-A30F-8A4D-3419B968E678}"/>
              </a:ext>
            </a:extLst>
          </p:cNvPr>
          <p:cNvSpPr txBox="1"/>
          <p:nvPr/>
        </p:nvSpPr>
        <p:spPr>
          <a:xfrm>
            <a:off x="1811265" y="495777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62515-1A8F-5438-A908-88071000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33"/>
          <a:stretch/>
        </p:blipFill>
        <p:spPr>
          <a:xfrm>
            <a:off x="4740971" y="1537052"/>
            <a:ext cx="12573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E294-A99B-4A40-54F1-C788D7E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71" y="3182883"/>
            <a:ext cx="2743200" cy="619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833A34-7CE7-8D49-56FA-BC6AB502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71" y="4354810"/>
            <a:ext cx="1819275" cy="1047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17F7D-EF48-914A-04E6-182251CB8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70"/>
          <a:stretch/>
        </p:blipFill>
        <p:spPr>
          <a:xfrm>
            <a:off x="4740971" y="5656541"/>
            <a:ext cx="4633362" cy="11834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6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23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0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085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506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68CA1E-5B85-2B29-A5F0-8BE64983FD94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427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triu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diagonal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974FC-0B07-8E48-1EC4-69103CD8FD81}"/>
              </a:ext>
            </a:extLst>
          </p:cNvPr>
          <p:cNvSpPr txBox="1"/>
          <p:nvPr/>
        </p:nvSpPr>
        <p:spPr>
          <a:xfrm>
            <a:off x="1979588" y="4363672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seq_len</a:t>
            </a:r>
            <a:r>
              <a:rPr lang="en-US" dirty="0">
                <a:solidFill>
                  <a:schemeClr val="bg1"/>
                </a:solidFill>
              </a:rPr>
              <a:t> = 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134007-E32C-D940-CD55-2E7661740367}"/>
              </a:ext>
            </a:extLst>
          </p:cNvPr>
          <p:cNvCxnSpPr/>
          <p:nvPr/>
        </p:nvCxnSpPr>
        <p:spPr>
          <a:xfrm>
            <a:off x="3856589" y="4548338"/>
            <a:ext cx="83210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D41BB96-13A7-832C-98A4-468E34AEC7EE}"/>
              </a:ext>
            </a:extLst>
          </p:cNvPr>
          <p:cNvSpPr txBox="1"/>
          <p:nvPr/>
        </p:nvSpPr>
        <p:spPr>
          <a:xfrm>
            <a:off x="8691290" y="4343630"/>
            <a:ext cx="15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(1, 5, 5)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0A942-BC14-F32D-FAD6-CB82042E737F}"/>
              </a:ext>
            </a:extLst>
          </p:cNvPr>
          <p:cNvSpPr/>
          <p:nvPr/>
        </p:nvSpPr>
        <p:spPr>
          <a:xfrm>
            <a:off x="550593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DB767-97F1-B27A-EAE5-7719ED259CEC}"/>
              </a:ext>
            </a:extLst>
          </p:cNvPr>
          <p:cNvSpPr/>
          <p:nvPr/>
        </p:nvSpPr>
        <p:spPr>
          <a:xfrm>
            <a:off x="550593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9F8A9C-FA51-3B00-857B-DBB522132B3D}"/>
              </a:ext>
            </a:extLst>
          </p:cNvPr>
          <p:cNvSpPr/>
          <p:nvPr/>
        </p:nvSpPr>
        <p:spPr>
          <a:xfrm>
            <a:off x="550593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E41603-E20A-3564-6855-8F342EE18DB2}"/>
              </a:ext>
            </a:extLst>
          </p:cNvPr>
          <p:cNvSpPr/>
          <p:nvPr/>
        </p:nvSpPr>
        <p:spPr>
          <a:xfrm>
            <a:off x="550593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D7B637-75DB-7E46-8FB1-3D9F90EDA81E}"/>
              </a:ext>
            </a:extLst>
          </p:cNvPr>
          <p:cNvSpPr/>
          <p:nvPr/>
        </p:nvSpPr>
        <p:spPr>
          <a:xfrm>
            <a:off x="550593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F4FBC3-7F2C-7165-4296-1BFA09858CC6}"/>
              </a:ext>
            </a:extLst>
          </p:cNvPr>
          <p:cNvSpPr/>
          <p:nvPr/>
        </p:nvSpPr>
        <p:spPr>
          <a:xfrm>
            <a:off x="614682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6AE44-8BF0-4CC9-16E6-32C441A0D8EE}"/>
              </a:ext>
            </a:extLst>
          </p:cNvPr>
          <p:cNvSpPr/>
          <p:nvPr/>
        </p:nvSpPr>
        <p:spPr>
          <a:xfrm>
            <a:off x="614682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D4E0A-F867-F692-AF67-52B0E82FCF99}"/>
              </a:ext>
            </a:extLst>
          </p:cNvPr>
          <p:cNvSpPr/>
          <p:nvPr/>
        </p:nvSpPr>
        <p:spPr>
          <a:xfrm>
            <a:off x="614682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D70AD1-C07F-68B7-BE3D-2D400487C5C0}"/>
              </a:ext>
            </a:extLst>
          </p:cNvPr>
          <p:cNvSpPr/>
          <p:nvPr/>
        </p:nvSpPr>
        <p:spPr>
          <a:xfrm>
            <a:off x="614682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2A364-00DC-1CDE-17CD-8732C18F8193}"/>
              </a:ext>
            </a:extLst>
          </p:cNvPr>
          <p:cNvSpPr/>
          <p:nvPr/>
        </p:nvSpPr>
        <p:spPr>
          <a:xfrm>
            <a:off x="614682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22131-4802-D77A-3CBC-F54F8EE62632}"/>
              </a:ext>
            </a:extLst>
          </p:cNvPr>
          <p:cNvSpPr/>
          <p:nvPr/>
        </p:nvSpPr>
        <p:spPr>
          <a:xfrm>
            <a:off x="678771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852B2-5B86-1DE9-0C43-8F54A72C4249}"/>
              </a:ext>
            </a:extLst>
          </p:cNvPr>
          <p:cNvSpPr/>
          <p:nvPr/>
        </p:nvSpPr>
        <p:spPr>
          <a:xfrm>
            <a:off x="678771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A56D-F9DA-F943-ED5D-7BEFDB4B1623}"/>
              </a:ext>
            </a:extLst>
          </p:cNvPr>
          <p:cNvSpPr/>
          <p:nvPr/>
        </p:nvSpPr>
        <p:spPr>
          <a:xfrm>
            <a:off x="678771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CFB04-FAC6-6C90-98B4-6609D1A4DBDD}"/>
              </a:ext>
            </a:extLst>
          </p:cNvPr>
          <p:cNvSpPr/>
          <p:nvPr/>
        </p:nvSpPr>
        <p:spPr>
          <a:xfrm>
            <a:off x="678771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F6D9C-573A-AA8F-A48A-5B7AA81D5C13}"/>
              </a:ext>
            </a:extLst>
          </p:cNvPr>
          <p:cNvSpPr/>
          <p:nvPr/>
        </p:nvSpPr>
        <p:spPr>
          <a:xfrm>
            <a:off x="678771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B2BCCE-198C-6F32-5291-BD39598A6E42}"/>
              </a:ext>
            </a:extLst>
          </p:cNvPr>
          <p:cNvSpPr/>
          <p:nvPr/>
        </p:nvSpPr>
        <p:spPr>
          <a:xfrm>
            <a:off x="742860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1360C3-6DB6-6419-23A2-905256FCEADF}"/>
              </a:ext>
            </a:extLst>
          </p:cNvPr>
          <p:cNvSpPr/>
          <p:nvPr/>
        </p:nvSpPr>
        <p:spPr>
          <a:xfrm>
            <a:off x="742860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771E0-3271-3716-FD3F-830AA7E4E254}"/>
              </a:ext>
            </a:extLst>
          </p:cNvPr>
          <p:cNvSpPr/>
          <p:nvPr/>
        </p:nvSpPr>
        <p:spPr>
          <a:xfrm>
            <a:off x="742860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39CA3-0A74-9A58-84FC-E014CDA8E842}"/>
              </a:ext>
            </a:extLst>
          </p:cNvPr>
          <p:cNvSpPr/>
          <p:nvPr/>
        </p:nvSpPr>
        <p:spPr>
          <a:xfrm>
            <a:off x="742860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6244CE-E4DB-0D67-63E6-CBB1B402F941}"/>
              </a:ext>
            </a:extLst>
          </p:cNvPr>
          <p:cNvSpPr/>
          <p:nvPr/>
        </p:nvSpPr>
        <p:spPr>
          <a:xfrm>
            <a:off x="742860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B07F3E-ED81-794B-5921-8ED67D944A85}"/>
              </a:ext>
            </a:extLst>
          </p:cNvPr>
          <p:cNvSpPr/>
          <p:nvPr/>
        </p:nvSpPr>
        <p:spPr>
          <a:xfrm>
            <a:off x="8069498" y="3636830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715AE1-59B3-D3B2-189C-51055414585D}"/>
              </a:ext>
            </a:extLst>
          </p:cNvPr>
          <p:cNvSpPr/>
          <p:nvPr/>
        </p:nvSpPr>
        <p:spPr>
          <a:xfrm>
            <a:off x="8069498" y="4212277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D3E72-1F16-006A-A65B-78C98DD78F5A}"/>
              </a:ext>
            </a:extLst>
          </p:cNvPr>
          <p:cNvSpPr/>
          <p:nvPr/>
        </p:nvSpPr>
        <p:spPr>
          <a:xfrm>
            <a:off x="8069498" y="4787724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15C487-FAF1-E40A-268E-A9A8A03AB287}"/>
              </a:ext>
            </a:extLst>
          </p:cNvPr>
          <p:cNvSpPr/>
          <p:nvPr/>
        </p:nvSpPr>
        <p:spPr>
          <a:xfrm>
            <a:off x="8069498" y="5363171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B3359-0EA3-67C1-405A-292E60CDEF45}"/>
              </a:ext>
            </a:extLst>
          </p:cNvPr>
          <p:cNvSpPr/>
          <p:nvPr/>
        </p:nvSpPr>
        <p:spPr>
          <a:xfrm>
            <a:off x="8069498" y="3061383"/>
            <a:ext cx="621792" cy="621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False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60B9D9-FA04-A7C9-0312-2B6818462825}"/>
              </a:ext>
            </a:extLst>
          </p:cNvPr>
          <p:cNvSpPr txBox="1"/>
          <p:nvPr/>
        </p:nvSpPr>
        <p:spPr>
          <a:xfrm>
            <a:off x="5851481" y="594801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1DBB36-52E6-90D4-87F3-CC9D200DCB5F}"/>
              </a:ext>
            </a:extLst>
          </p:cNvPr>
          <p:cNvCxnSpPr>
            <a:cxnSpLocks/>
          </p:cNvCxnSpPr>
          <p:nvPr/>
        </p:nvCxnSpPr>
        <p:spPr>
          <a:xfrm>
            <a:off x="5505938" y="3061383"/>
            <a:ext cx="3185352" cy="29235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54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6A94-3192-8AD1-3804-2FC725DD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E6E43-083A-9378-7CE1-66985B08A3B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682528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causal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53A3AF-E4E3-28D1-418F-2BFDA423B215}"/>
              </a:ext>
            </a:extLst>
          </p:cNvPr>
          <p:cNvSpPr/>
          <p:nvPr/>
        </p:nvSpPr>
        <p:spPr>
          <a:xfrm>
            <a:off x="88901" y="612774"/>
            <a:ext cx="12014197" cy="6159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73500-0E00-1AB6-7FD2-EFE528917933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E63A4-FE0E-338F-6798-C174904713B5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B9297-EB92-C2D6-9835-7F30A0A9F5A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CAABC4-B9B6-8D69-0B74-D8F425D2633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6016A6-3A62-4FBE-FF73-F1BE5D60416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EAC90D-42FE-C9AC-05E7-4ACAA9B3B854}"/>
              </a:ext>
            </a:extLst>
          </p:cNvPr>
          <p:cNvSpPr txBox="1"/>
          <p:nvPr/>
        </p:nvSpPr>
        <p:spPr>
          <a:xfrm>
            <a:off x="150143" y="1168257"/>
            <a:ext cx="11952955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causal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B5ED1-CB0E-DDEF-06FB-BC9D8C3F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52" y="4311143"/>
            <a:ext cx="5401083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2DBD91-CAC3-033C-9722-15AA1E517C75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E033F704-2481-1D2B-604F-8315E8C6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3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6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836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9044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720-AF56-345F-974A-1D675F6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5629-DD98-C97E-9160-8461A61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E-BF9B-E2C8-945E-A5AD4131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Training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13108-5491-4A97-CACA-6540A0E4FF47}"/>
              </a:ext>
            </a:extLst>
          </p:cNvPr>
          <p:cNvSpPr txBox="1"/>
          <p:nvPr/>
        </p:nvSpPr>
        <p:spPr>
          <a:xfrm>
            <a:off x="7093197" y="5489672"/>
            <a:ext cx="233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Translated 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7E9BDF-B37B-CC2D-4786-1CBBA5F7548A}"/>
              </a:ext>
            </a:extLst>
          </p:cNvPr>
          <p:cNvCxnSpPr>
            <a:cxnSpLocks/>
          </p:cNvCxnSpPr>
          <p:nvPr/>
        </p:nvCxnSpPr>
        <p:spPr>
          <a:xfrm>
            <a:off x="3110669" y="5856675"/>
            <a:ext cx="1776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093EB-A1A2-F206-9E57-7EB11FC45D22}"/>
              </a:ext>
            </a:extLst>
          </p:cNvPr>
          <p:cNvCxnSpPr>
            <a:cxnSpLocks/>
          </p:cNvCxnSpPr>
          <p:nvPr/>
        </p:nvCxnSpPr>
        <p:spPr>
          <a:xfrm>
            <a:off x="7104034" y="5860506"/>
            <a:ext cx="2159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BBE30A-D027-3325-1CC0-4B41145759DD}"/>
              </a:ext>
            </a:extLst>
          </p:cNvPr>
          <p:cNvSpPr txBox="1"/>
          <p:nvPr/>
        </p:nvSpPr>
        <p:spPr>
          <a:xfrm>
            <a:off x="2837205" y="5487343"/>
            <a:ext cx="19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7663D2-FD90-0CB9-A42B-633CD27C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9" y="547678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ance flag">
            <a:extLst>
              <a:ext uri="{FF2B5EF4-FFF2-40B4-BE49-F238E27FC236}">
                <a16:creationId xmlns:a16="http://schemas.microsoft.com/office/drawing/2014/main" id="{5E9E7C89-5072-3939-E5D0-1EC21CDA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9426011" y="5417155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CC51D3-120E-6803-EE23-EFC71FFA8BC1}"/>
              </a:ext>
            </a:extLst>
          </p:cNvPr>
          <p:cNvSpPr/>
          <p:nvPr/>
        </p:nvSpPr>
        <p:spPr>
          <a:xfrm>
            <a:off x="4872518" y="5334315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216F097-0EF0-961A-76A1-59DE1515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26" y="5672009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A7F3-0A2E-7BDE-003A-8A7522DA1A0F}"/>
              </a:ext>
            </a:extLst>
          </p:cNvPr>
          <p:cNvSpPr txBox="1"/>
          <p:nvPr/>
        </p:nvSpPr>
        <p:spPr>
          <a:xfrm>
            <a:off x="2837205" y="2694659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52437B-B082-32B3-C51C-96F1E52691F7}"/>
              </a:ext>
            </a:extLst>
          </p:cNvPr>
          <p:cNvCxnSpPr>
            <a:cxnSpLocks/>
          </p:cNvCxnSpPr>
          <p:nvPr/>
        </p:nvCxnSpPr>
        <p:spPr>
          <a:xfrm flipV="1">
            <a:off x="2961999" y="3063078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7A02C-D908-2341-B94B-128E6B857895}"/>
              </a:ext>
            </a:extLst>
          </p:cNvPr>
          <p:cNvSpPr/>
          <p:nvPr/>
        </p:nvSpPr>
        <p:spPr>
          <a:xfrm>
            <a:off x="4887131" y="2814526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7D83-B1EF-CA42-4ED4-C5DAF05F3060}"/>
              </a:ext>
            </a:extLst>
          </p:cNvPr>
          <p:cNvCxnSpPr>
            <a:cxnSpLocks/>
          </p:cNvCxnSpPr>
          <p:nvPr/>
        </p:nvCxnSpPr>
        <p:spPr>
          <a:xfrm>
            <a:off x="2961999" y="3609676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22429E-8288-B828-8678-C32FF8FE707D}"/>
              </a:ext>
            </a:extLst>
          </p:cNvPr>
          <p:cNvSpPr txBox="1"/>
          <p:nvPr/>
        </p:nvSpPr>
        <p:spPr>
          <a:xfrm>
            <a:off x="2837205" y="3614239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Target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C9570B-9948-2F29-2488-1A80BE464050}"/>
              </a:ext>
            </a:extLst>
          </p:cNvPr>
          <p:cNvCxnSpPr>
            <a:cxnSpLocks/>
          </p:cNvCxnSpPr>
          <p:nvPr/>
        </p:nvCxnSpPr>
        <p:spPr>
          <a:xfrm>
            <a:off x="7118647" y="3336885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0A228FAB-262C-405E-630C-B6FFEC56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7" y="2720665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ance flag">
            <a:extLst>
              <a:ext uri="{FF2B5EF4-FFF2-40B4-BE49-F238E27FC236}">
                <a16:creationId xmlns:a16="http://schemas.microsoft.com/office/drawing/2014/main" id="{2D7A4DB6-AA6F-BBB1-52EB-BF60D4546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124334" y="3609676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DB252-23E1-5046-6C8A-302937DC9D8F}"/>
              </a:ext>
            </a:extLst>
          </p:cNvPr>
          <p:cNvSpPr txBox="1"/>
          <p:nvPr/>
        </p:nvSpPr>
        <p:spPr>
          <a:xfrm>
            <a:off x="7118647" y="2950148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Trained model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FA289F-74A2-9ADE-616A-98551126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26" y="3319480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7EEF37-9225-516D-FE04-65E722A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78" y="348534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6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13" grpId="0" animBg="1"/>
      <p:bldP spid="6" grpId="0"/>
      <p:bldP spid="11" grpId="0" animBg="1"/>
      <p:bldP spid="22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</p:spTree>
    <p:extLst>
      <p:ext uri="{BB962C8B-B14F-4D97-AF65-F5344CB8AC3E}">
        <p14:creationId xmlns:p14="http://schemas.microsoft.com/office/powerpoint/2010/main" val="36117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3CFD-1506-7923-8568-BA147306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B2519-4680-7E4E-6799-CD7FCE47820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Creating mask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38D16-A82B-694E-86A3-04766412DA18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3277D-AC8E-E7BE-BFAA-24367E3C34B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76469-3D47-F275-9DC7-0AC1E389B43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2A0973-2276-0199-9BE2-2FF2D9742EF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2D8D45-0A4A-D0A2-4816-EDAA4EBF999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ED95FE-A078-E285-066C-CAD92DA80FBE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68F752-4F8D-A2D1-4B58-F5FDAA617D15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9B638B-50CD-CABC-B3D1-F70D4E6DA7F7}"/>
              </a:ext>
            </a:extLst>
          </p:cNvPr>
          <p:cNvSpPr txBox="1"/>
          <p:nvPr/>
        </p:nvSpPr>
        <p:spPr>
          <a:xfrm>
            <a:off x="295541" y="1204946"/>
            <a:ext cx="1166216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create_padding_mask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create_causal_mask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padding_mask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causal_mask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90778888-A974-9F85-9FBB-ACAA231D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E87326C-0D14-7F78-EE18-7D8A62031140}"/>
              </a:ext>
            </a:extLst>
          </p:cNvPr>
          <p:cNvGrpSpPr/>
          <p:nvPr/>
        </p:nvGrpSpPr>
        <p:grpSpPr>
          <a:xfrm>
            <a:off x="610707" y="3264597"/>
            <a:ext cx="2811251" cy="472867"/>
            <a:chOff x="610707" y="3264597"/>
            <a:chExt cx="2811251" cy="4728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02FEA-8F48-9015-C061-B0B4D4569B9E}"/>
                </a:ext>
              </a:extLst>
            </p:cNvPr>
            <p:cNvSpPr/>
            <p:nvPr/>
          </p:nvSpPr>
          <p:spPr>
            <a:xfrm>
              <a:off x="118691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5B8602-EDFE-E47E-D44F-3D26AA4A533D}"/>
                </a:ext>
              </a:extLst>
            </p:cNvPr>
            <p:cNvSpPr/>
            <p:nvPr/>
          </p:nvSpPr>
          <p:spPr>
            <a:xfrm>
              <a:off x="61070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1923B4-9848-E614-4B51-363DEE4D19C3}"/>
                </a:ext>
              </a:extLst>
            </p:cNvPr>
            <p:cNvSpPr/>
            <p:nvPr/>
          </p:nvSpPr>
          <p:spPr>
            <a:xfrm>
              <a:off x="176311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5BBD6-8611-08CF-02E6-0721143565DF}"/>
                </a:ext>
              </a:extLst>
            </p:cNvPr>
            <p:cNvSpPr/>
            <p:nvPr/>
          </p:nvSpPr>
          <p:spPr>
            <a:xfrm>
              <a:off x="2339322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DCC8B-C8A8-BC20-E72F-D5C7A8C0D4F6}"/>
                </a:ext>
              </a:extLst>
            </p:cNvPr>
            <p:cNvSpPr/>
            <p:nvPr/>
          </p:nvSpPr>
          <p:spPr>
            <a:xfrm>
              <a:off x="2915527" y="3264597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5C9D5-F32C-6BFA-3EA7-F7DF613EB03A}"/>
              </a:ext>
            </a:extLst>
          </p:cNvPr>
          <p:cNvCxnSpPr>
            <a:cxnSpLocks/>
          </p:cNvCxnSpPr>
          <p:nvPr/>
        </p:nvCxnSpPr>
        <p:spPr>
          <a:xfrm>
            <a:off x="2028419" y="4473490"/>
            <a:ext cx="0" cy="3688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2C20D1-7D00-8A58-DDA5-B77342681681}"/>
              </a:ext>
            </a:extLst>
          </p:cNvPr>
          <p:cNvGrpSpPr/>
          <p:nvPr/>
        </p:nvGrpSpPr>
        <p:grpSpPr>
          <a:xfrm>
            <a:off x="610707" y="4969495"/>
            <a:ext cx="2811251" cy="472867"/>
            <a:chOff x="610707" y="4969495"/>
            <a:chExt cx="2811251" cy="4728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3F9A34-55EE-4D73-7B8C-138B0421732F}"/>
                </a:ext>
              </a:extLst>
            </p:cNvPr>
            <p:cNvSpPr/>
            <p:nvPr/>
          </p:nvSpPr>
          <p:spPr>
            <a:xfrm>
              <a:off x="118691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E80B55-5E2C-C9D0-D10E-BD4D6E8EAEB8}"/>
                </a:ext>
              </a:extLst>
            </p:cNvPr>
            <p:cNvSpPr/>
            <p:nvPr/>
          </p:nvSpPr>
          <p:spPr>
            <a:xfrm>
              <a:off x="61070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96C5F-3AC9-FC5D-5B50-4E5D7FCCA776}"/>
                </a:ext>
              </a:extLst>
            </p:cNvPr>
            <p:cNvSpPr/>
            <p:nvPr/>
          </p:nvSpPr>
          <p:spPr>
            <a:xfrm>
              <a:off x="176311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DF293F-405A-F0F4-420F-47D4E5F99C07}"/>
                </a:ext>
              </a:extLst>
            </p:cNvPr>
            <p:cNvSpPr/>
            <p:nvPr/>
          </p:nvSpPr>
          <p:spPr>
            <a:xfrm>
              <a:off x="2339322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573322-CD64-5636-2924-7B370890ACA2}"/>
                </a:ext>
              </a:extLst>
            </p:cNvPr>
            <p:cNvSpPr/>
            <p:nvPr/>
          </p:nvSpPr>
          <p:spPr>
            <a:xfrm>
              <a:off x="2915527" y="4969495"/>
              <a:ext cx="506431" cy="4728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3678208D-3DC2-25B5-DFCB-2E82100C75C1}"/>
              </a:ext>
            </a:extLst>
          </p:cNvPr>
          <p:cNvSpPr/>
          <p:nvPr/>
        </p:nvSpPr>
        <p:spPr>
          <a:xfrm rot="16200000">
            <a:off x="1969962" y="2815271"/>
            <a:ext cx="92744" cy="2304823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0D89F25-5627-4716-DCB9-C260AE68136A}"/>
              </a:ext>
            </a:extLst>
          </p:cNvPr>
          <p:cNvSpPr/>
          <p:nvPr/>
        </p:nvSpPr>
        <p:spPr>
          <a:xfrm rot="16200000">
            <a:off x="1969963" y="4520170"/>
            <a:ext cx="92746" cy="230482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51AEE-D33C-C3C0-DBB8-25410950E335}"/>
              </a:ext>
            </a:extLst>
          </p:cNvPr>
          <p:cNvSpPr txBox="1"/>
          <p:nvPr/>
        </p:nvSpPr>
        <p:spPr>
          <a:xfrm>
            <a:off x="834531" y="4018270"/>
            <a:ext cx="2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input 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7369A-9632-811A-31B2-6DD57CE50211}"/>
              </a:ext>
            </a:extLst>
          </p:cNvPr>
          <p:cNvSpPr txBox="1"/>
          <p:nvPr/>
        </p:nvSpPr>
        <p:spPr>
          <a:xfrm>
            <a:off x="707176" y="5718137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Padding mask's output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5A8942-EFAA-6494-D4ED-5C506E6CCAA4}"/>
              </a:ext>
            </a:extLst>
          </p:cNvPr>
          <p:cNvGrpSpPr/>
          <p:nvPr/>
        </p:nvGrpSpPr>
        <p:grpSpPr>
          <a:xfrm>
            <a:off x="4123984" y="3205824"/>
            <a:ext cx="3185352" cy="2923580"/>
            <a:chOff x="4123984" y="3205824"/>
            <a:chExt cx="3185352" cy="2923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85D345-2B95-46ED-8F6D-AAAE4F6BEBD0}"/>
                </a:ext>
              </a:extLst>
            </p:cNvPr>
            <p:cNvSpPr/>
            <p:nvPr/>
          </p:nvSpPr>
          <p:spPr>
            <a:xfrm>
              <a:off x="412398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E314CA-15CC-3379-636E-EFC0673E4C1A}"/>
                </a:ext>
              </a:extLst>
            </p:cNvPr>
            <p:cNvSpPr/>
            <p:nvPr/>
          </p:nvSpPr>
          <p:spPr>
            <a:xfrm>
              <a:off x="412398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DD0FDA-A51D-232F-4E97-92FC5F04D31E}"/>
                </a:ext>
              </a:extLst>
            </p:cNvPr>
            <p:cNvSpPr/>
            <p:nvPr/>
          </p:nvSpPr>
          <p:spPr>
            <a:xfrm>
              <a:off x="412398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D1EEF-5AAE-5B6E-03B8-98842B6DC0D0}"/>
                </a:ext>
              </a:extLst>
            </p:cNvPr>
            <p:cNvSpPr/>
            <p:nvPr/>
          </p:nvSpPr>
          <p:spPr>
            <a:xfrm>
              <a:off x="412398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79D26D-B460-85F7-0075-8FF90F74072E}"/>
                </a:ext>
              </a:extLst>
            </p:cNvPr>
            <p:cNvSpPr/>
            <p:nvPr/>
          </p:nvSpPr>
          <p:spPr>
            <a:xfrm>
              <a:off x="412398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C9DB27-ABF6-EA7F-8C63-F0FC2CA5C0AA}"/>
                </a:ext>
              </a:extLst>
            </p:cNvPr>
            <p:cNvSpPr/>
            <p:nvPr/>
          </p:nvSpPr>
          <p:spPr>
            <a:xfrm>
              <a:off x="476487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625DEB-5E2E-71C8-7210-F3E7E0D3A491}"/>
                </a:ext>
              </a:extLst>
            </p:cNvPr>
            <p:cNvSpPr/>
            <p:nvPr/>
          </p:nvSpPr>
          <p:spPr>
            <a:xfrm>
              <a:off x="476487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3DBE5-FAB6-EEA5-C9F2-621F6DBC3836}"/>
                </a:ext>
              </a:extLst>
            </p:cNvPr>
            <p:cNvSpPr/>
            <p:nvPr/>
          </p:nvSpPr>
          <p:spPr>
            <a:xfrm>
              <a:off x="476487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5798B5-DB04-1BD8-2F78-42149101E1AF}"/>
                </a:ext>
              </a:extLst>
            </p:cNvPr>
            <p:cNvSpPr/>
            <p:nvPr/>
          </p:nvSpPr>
          <p:spPr>
            <a:xfrm>
              <a:off x="476487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28FD79-7D6A-BE1E-3D8D-2E214C4777EB}"/>
                </a:ext>
              </a:extLst>
            </p:cNvPr>
            <p:cNvSpPr/>
            <p:nvPr/>
          </p:nvSpPr>
          <p:spPr>
            <a:xfrm>
              <a:off x="476487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F2419-E355-F0B1-F4D8-C160BEABAEF3}"/>
                </a:ext>
              </a:extLst>
            </p:cNvPr>
            <p:cNvSpPr/>
            <p:nvPr/>
          </p:nvSpPr>
          <p:spPr>
            <a:xfrm>
              <a:off x="540576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F3E214-2704-2184-F8CA-6D2CEE72C972}"/>
                </a:ext>
              </a:extLst>
            </p:cNvPr>
            <p:cNvSpPr/>
            <p:nvPr/>
          </p:nvSpPr>
          <p:spPr>
            <a:xfrm>
              <a:off x="540576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1FBB91-1646-AA09-E5B6-EBEF72826BE7}"/>
                </a:ext>
              </a:extLst>
            </p:cNvPr>
            <p:cNvSpPr/>
            <p:nvPr/>
          </p:nvSpPr>
          <p:spPr>
            <a:xfrm>
              <a:off x="540576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38A8B5-4CBA-0A10-B92D-A14CC75ABFF7}"/>
                </a:ext>
              </a:extLst>
            </p:cNvPr>
            <p:cNvSpPr/>
            <p:nvPr/>
          </p:nvSpPr>
          <p:spPr>
            <a:xfrm>
              <a:off x="540576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F9ED9C-265A-DC96-5D3F-A9252A25A9AD}"/>
                </a:ext>
              </a:extLst>
            </p:cNvPr>
            <p:cNvSpPr/>
            <p:nvPr/>
          </p:nvSpPr>
          <p:spPr>
            <a:xfrm>
              <a:off x="540576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A7F9F1-AAE0-35C0-5393-EF50CC619714}"/>
                </a:ext>
              </a:extLst>
            </p:cNvPr>
            <p:cNvSpPr/>
            <p:nvPr/>
          </p:nvSpPr>
          <p:spPr>
            <a:xfrm>
              <a:off x="604665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E375A-FD73-A554-B088-87EAA68EDA04}"/>
                </a:ext>
              </a:extLst>
            </p:cNvPr>
            <p:cNvSpPr/>
            <p:nvPr/>
          </p:nvSpPr>
          <p:spPr>
            <a:xfrm>
              <a:off x="604665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66BF79-8A10-CA4E-3490-EAC1BE04D33B}"/>
                </a:ext>
              </a:extLst>
            </p:cNvPr>
            <p:cNvSpPr/>
            <p:nvPr/>
          </p:nvSpPr>
          <p:spPr>
            <a:xfrm>
              <a:off x="604665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C1A70A-777A-97A1-07ED-DBB46E62FA21}"/>
                </a:ext>
              </a:extLst>
            </p:cNvPr>
            <p:cNvSpPr/>
            <p:nvPr/>
          </p:nvSpPr>
          <p:spPr>
            <a:xfrm>
              <a:off x="604665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7C80E5-BF62-2FAE-9794-8155C3CD0CF3}"/>
                </a:ext>
              </a:extLst>
            </p:cNvPr>
            <p:cNvSpPr/>
            <p:nvPr/>
          </p:nvSpPr>
          <p:spPr>
            <a:xfrm>
              <a:off x="604665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7BC905-ABDC-34EF-9771-A564593C5286}"/>
                </a:ext>
              </a:extLst>
            </p:cNvPr>
            <p:cNvSpPr/>
            <p:nvPr/>
          </p:nvSpPr>
          <p:spPr>
            <a:xfrm>
              <a:off x="6687544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468C0D8-A4EF-4AF3-CC9B-02C00FD820F1}"/>
                </a:ext>
              </a:extLst>
            </p:cNvPr>
            <p:cNvSpPr/>
            <p:nvPr/>
          </p:nvSpPr>
          <p:spPr>
            <a:xfrm>
              <a:off x="6687544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CBC9E9B-AB1D-164F-4B1E-B3B60B9316B2}"/>
                </a:ext>
              </a:extLst>
            </p:cNvPr>
            <p:cNvSpPr/>
            <p:nvPr/>
          </p:nvSpPr>
          <p:spPr>
            <a:xfrm>
              <a:off x="6687544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E00A2E-8263-F26D-BEC9-98C1D2EF9041}"/>
                </a:ext>
              </a:extLst>
            </p:cNvPr>
            <p:cNvSpPr/>
            <p:nvPr/>
          </p:nvSpPr>
          <p:spPr>
            <a:xfrm>
              <a:off x="6687544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86D8D91-65D9-AF8B-4FAE-A5C7628CCF25}"/>
                </a:ext>
              </a:extLst>
            </p:cNvPr>
            <p:cNvSpPr/>
            <p:nvPr/>
          </p:nvSpPr>
          <p:spPr>
            <a:xfrm>
              <a:off x="6687544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7A13CB-629D-D630-B249-D70865B4B393}"/>
              </a:ext>
            </a:extLst>
          </p:cNvPr>
          <p:cNvGrpSpPr/>
          <p:nvPr/>
        </p:nvGrpSpPr>
        <p:grpSpPr>
          <a:xfrm>
            <a:off x="8395941" y="3205824"/>
            <a:ext cx="3185352" cy="2923580"/>
            <a:chOff x="8395941" y="3205824"/>
            <a:chExt cx="3185352" cy="292358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6E89F85-8DC0-5F8E-7BC1-92A81A169006}"/>
                </a:ext>
              </a:extLst>
            </p:cNvPr>
            <p:cNvSpPr/>
            <p:nvPr/>
          </p:nvSpPr>
          <p:spPr>
            <a:xfrm>
              <a:off x="839594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E72A05A-6E66-0A2A-44DB-6BD19BC048CB}"/>
                </a:ext>
              </a:extLst>
            </p:cNvPr>
            <p:cNvSpPr/>
            <p:nvPr/>
          </p:nvSpPr>
          <p:spPr>
            <a:xfrm>
              <a:off x="839594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C137698-2D79-5997-A3CA-B3E45C76F100}"/>
                </a:ext>
              </a:extLst>
            </p:cNvPr>
            <p:cNvSpPr/>
            <p:nvPr/>
          </p:nvSpPr>
          <p:spPr>
            <a:xfrm>
              <a:off x="839594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172E3BD-1E12-D1ED-C5D8-CAC35F5F9424}"/>
                </a:ext>
              </a:extLst>
            </p:cNvPr>
            <p:cNvSpPr/>
            <p:nvPr/>
          </p:nvSpPr>
          <p:spPr>
            <a:xfrm>
              <a:off x="839594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864CEE-E948-63AB-B9D3-959A378AC10B}"/>
                </a:ext>
              </a:extLst>
            </p:cNvPr>
            <p:cNvSpPr/>
            <p:nvPr/>
          </p:nvSpPr>
          <p:spPr>
            <a:xfrm>
              <a:off x="839594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B87AE13-BD20-94A7-F215-5899B84E1C4C}"/>
                </a:ext>
              </a:extLst>
            </p:cNvPr>
            <p:cNvSpPr/>
            <p:nvPr/>
          </p:nvSpPr>
          <p:spPr>
            <a:xfrm>
              <a:off x="903683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30F8AB-292E-F200-E409-A52A508024F5}"/>
                </a:ext>
              </a:extLst>
            </p:cNvPr>
            <p:cNvSpPr/>
            <p:nvPr/>
          </p:nvSpPr>
          <p:spPr>
            <a:xfrm>
              <a:off x="903683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DFAF3B-8B2A-1C24-547D-51DF6CFEFCB6}"/>
                </a:ext>
              </a:extLst>
            </p:cNvPr>
            <p:cNvSpPr/>
            <p:nvPr/>
          </p:nvSpPr>
          <p:spPr>
            <a:xfrm>
              <a:off x="903683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F7D716A-1C86-4648-C08B-34269A75ECD1}"/>
                </a:ext>
              </a:extLst>
            </p:cNvPr>
            <p:cNvSpPr/>
            <p:nvPr/>
          </p:nvSpPr>
          <p:spPr>
            <a:xfrm>
              <a:off x="903683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5915C1C-D21C-06A8-A13F-6014B3C628E1}"/>
                </a:ext>
              </a:extLst>
            </p:cNvPr>
            <p:cNvSpPr/>
            <p:nvPr/>
          </p:nvSpPr>
          <p:spPr>
            <a:xfrm>
              <a:off x="903683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4D87EB4-B4D4-3FDA-74B2-59E9B9B23746}"/>
                </a:ext>
              </a:extLst>
            </p:cNvPr>
            <p:cNvSpPr/>
            <p:nvPr/>
          </p:nvSpPr>
          <p:spPr>
            <a:xfrm>
              <a:off x="967772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3C4AB6-1625-9510-BBF5-C48AFA3AAAF1}"/>
                </a:ext>
              </a:extLst>
            </p:cNvPr>
            <p:cNvSpPr/>
            <p:nvPr/>
          </p:nvSpPr>
          <p:spPr>
            <a:xfrm>
              <a:off x="967772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6992C0B-1086-4635-CAD0-C9952AAF08B7}"/>
                </a:ext>
              </a:extLst>
            </p:cNvPr>
            <p:cNvSpPr/>
            <p:nvPr/>
          </p:nvSpPr>
          <p:spPr>
            <a:xfrm>
              <a:off x="967772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1DA01F5-C7CB-15AB-9262-507ABE7C7826}"/>
                </a:ext>
              </a:extLst>
            </p:cNvPr>
            <p:cNvSpPr/>
            <p:nvPr/>
          </p:nvSpPr>
          <p:spPr>
            <a:xfrm>
              <a:off x="967772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141BF9-B480-CE39-DDF5-E7718D1AD4BF}"/>
                </a:ext>
              </a:extLst>
            </p:cNvPr>
            <p:cNvSpPr/>
            <p:nvPr/>
          </p:nvSpPr>
          <p:spPr>
            <a:xfrm>
              <a:off x="967772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41BDFF0-E214-FC64-A79C-157794493887}"/>
                </a:ext>
              </a:extLst>
            </p:cNvPr>
            <p:cNvSpPr/>
            <p:nvPr/>
          </p:nvSpPr>
          <p:spPr>
            <a:xfrm>
              <a:off x="1031861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31339AA-1900-1421-0B45-A4D236A76944}"/>
                </a:ext>
              </a:extLst>
            </p:cNvPr>
            <p:cNvSpPr/>
            <p:nvPr/>
          </p:nvSpPr>
          <p:spPr>
            <a:xfrm>
              <a:off x="1031861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53720B-7D03-86C1-D8EA-AA8460468B09}"/>
                </a:ext>
              </a:extLst>
            </p:cNvPr>
            <p:cNvSpPr/>
            <p:nvPr/>
          </p:nvSpPr>
          <p:spPr>
            <a:xfrm>
              <a:off x="1031861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43858BF-3BF4-DC8A-0950-A722982E2D2C}"/>
                </a:ext>
              </a:extLst>
            </p:cNvPr>
            <p:cNvSpPr/>
            <p:nvPr/>
          </p:nvSpPr>
          <p:spPr>
            <a:xfrm>
              <a:off x="1031861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B81A7E-CCE3-1DFA-19B0-194BA2547155}"/>
                </a:ext>
              </a:extLst>
            </p:cNvPr>
            <p:cNvSpPr/>
            <p:nvPr/>
          </p:nvSpPr>
          <p:spPr>
            <a:xfrm>
              <a:off x="1031861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FCD7470-8020-36FF-85D5-A218B0981EFC}"/>
                </a:ext>
              </a:extLst>
            </p:cNvPr>
            <p:cNvSpPr/>
            <p:nvPr/>
          </p:nvSpPr>
          <p:spPr>
            <a:xfrm>
              <a:off x="10959501" y="3781271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722BA15-B807-26B5-B58A-820DD28CAAD7}"/>
                </a:ext>
              </a:extLst>
            </p:cNvPr>
            <p:cNvSpPr/>
            <p:nvPr/>
          </p:nvSpPr>
          <p:spPr>
            <a:xfrm>
              <a:off x="10959501" y="4356718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63C6AC6-1177-DA91-C109-8CBAC58B2ACF}"/>
                </a:ext>
              </a:extLst>
            </p:cNvPr>
            <p:cNvSpPr/>
            <p:nvPr/>
          </p:nvSpPr>
          <p:spPr>
            <a:xfrm>
              <a:off x="10959501" y="4932165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1F11CEA-1D44-1644-A8F3-89BB04581F5B}"/>
                </a:ext>
              </a:extLst>
            </p:cNvPr>
            <p:cNvSpPr/>
            <p:nvPr/>
          </p:nvSpPr>
          <p:spPr>
            <a:xfrm>
              <a:off x="10959501" y="5507612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  <a:endParaRPr lang="en-US" sz="140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D430ADD-D8AF-BEFF-F149-87A64F837B1E}"/>
                </a:ext>
              </a:extLst>
            </p:cNvPr>
            <p:cNvSpPr/>
            <p:nvPr/>
          </p:nvSpPr>
          <p:spPr>
            <a:xfrm>
              <a:off x="10959501" y="3205824"/>
              <a:ext cx="621792" cy="6217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0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844128C-4F81-60BC-A8A2-4152E3817F8A}"/>
              </a:ext>
            </a:extLst>
          </p:cNvPr>
          <p:cNvSpPr txBox="1"/>
          <p:nvPr/>
        </p:nvSpPr>
        <p:spPr>
          <a:xfrm>
            <a:off x="4469527" y="6092458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Causal mask's output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6CBF540-CB17-19A1-467B-4252981834DF}"/>
              </a:ext>
            </a:extLst>
          </p:cNvPr>
          <p:cNvSpPr txBox="1"/>
          <p:nvPr/>
        </p:nvSpPr>
        <p:spPr>
          <a:xfrm>
            <a:off x="3618832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&amp;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4B2032E-959D-FC9A-B6C4-4572046ED210}"/>
              </a:ext>
            </a:extLst>
          </p:cNvPr>
          <p:cNvSpPr txBox="1"/>
          <p:nvPr/>
        </p:nvSpPr>
        <p:spPr>
          <a:xfrm>
            <a:off x="7679424" y="5073030"/>
            <a:ext cx="3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=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2852E0A-6DED-9E49-0468-9B713FC7915E}"/>
              </a:ext>
            </a:extLst>
          </p:cNvPr>
          <p:cNvSpPr txBox="1"/>
          <p:nvPr/>
        </p:nvSpPr>
        <p:spPr>
          <a:xfrm>
            <a:off x="8675280" y="6098584"/>
            <a:ext cx="26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Decoder mask's output</a:t>
            </a:r>
          </a:p>
        </p:txBody>
      </p:sp>
    </p:spTree>
    <p:extLst>
      <p:ext uri="{BB962C8B-B14F-4D97-AF65-F5344CB8AC3E}">
        <p14:creationId xmlns:p14="http://schemas.microsoft.com/office/powerpoint/2010/main" val="21507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E86B-F3E6-95EA-3831-2EE59B6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F30EEE-FAA2-4238-A9C2-A07B15DC842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9152547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Playground – Create decoder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422BE-F1DF-8AB0-89E8-A28B8F48AAAE}"/>
              </a:ext>
            </a:extLst>
          </p:cNvPr>
          <p:cNvSpPr/>
          <p:nvPr/>
        </p:nvSpPr>
        <p:spPr>
          <a:xfrm>
            <a:off x="88901" y="612774"/>
            <a:ext cx="12014197" cy="6187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59831-53FD-EE2B-19B9-DA76FB1BA28E}"/>
              </a:ext>
            </a:extLst>
          </p:cNvPr>
          <p:cNvSpPr/>
          <p:nvPr/>
        </p:nvSpPr>
        <p:spPr>
          <a:xfrm>
            <a:off x="88900" y="612774"/>
            <a:ext cx="12014197" cy="4663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21177-F2A5-1684-B6D0-050B5BDEDD0E}"/>
              </a:ext>
            </a:extLst>
          </p:cNvPr>
          <p:cNvGrpSpPr/>
          <p:nvPr/>
        </p:nvGrpSpPr>
        <p:grpSpPr>
          <a:xfrm>
            <a:off x="320368" y="775952"/>
            <a:ext cx="653739" cy="170917"/>
            <a:chOff x="462204" y="914403"/>
            <a:chExt cx="653739" cy="1709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A304BB-09F1-0600-3EE9-01680525241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0E272A-2B32-3B7B-400B-EF6DE695A78C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7292CE-6344-E2F8-FC15-BB4933354CE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F2D08D-6119-FAF1-AB59-D4782BFAB1AF}"/>
              </a:ext>
            </a:extLst>
          </p:cNvPr>
          <p:cNvSpPr txBox="1"/>
          <p:nvPr/>
        </p:nvSpPr>
        <p:spPr>
          <a:xfrm>
            <a:off x="150143" y="1168257"/>
            <a:ext cx="1195295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inputs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sequence length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 #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E1E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FB94FF"/>
                </a:solidFill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2472F-4F02-AA31-CC6E-625D8632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02" y="3306236"/>
            <a:ext cx="5168908" cy="5396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BEC42-784B-B15F-9415-73B2FD29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2" y="4804683"/>
            <a:ext cx="5168908" cy="185738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0A5F1-F34B-C6DE-59CB-ED4F83334881}"/>
              </a:ext>
            </a:extLst>
          </p:cNvPr>
          <p:cNvSpPr/>
          <p:nvPr/>
        </p:nvSpPr>
        <p:spPr>
          <a:xfrm>
            <a:off x="1236914" y="622123"/>
            <a:ext cx="3070166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nb_mask.ipynb</a:t>
            </a:r>
            <a:endParaRPr lang="en-US" dirty="0"/>
          </a:p>
        </p:txBody>
      </p:sp>
      <p:pic>
        <p:nvPicPr>
          <p:cNvPr id="10" name="Picture 2" descr="Project Jupyter - Wikipedia">
            <a:extLst>
              <a:ext uri="{FF2B5EF4-FFF2-40B4-BE49-F238E27FC236}">
                <a16:creationId xmlns:a16="http://schemas.microsoft.com/office/drawing/2014/main" id="{8B021716-2879-BAA1-ABE0-054181D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68" y="647860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7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9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2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8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36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00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3A7A-0F53-0F2F-4FD3-4C793CC9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AE4-C49E-8FD7-1F93-D2A80CFD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E4072A-A8F4-C6F3-E5D3-C7A8C33E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7DB018B-4F36-9861-6C6F-669B40234283}"/>
              </a:ext>
            </a:extLst>
          </p:cNvPr>
          <p:cNvSpPr/>
          <p:nvPr/>
        </p:nvSpPr>
        <p:spPr>
          <a:xfrm rot="10800000">
            <a:off x="1923516" y="56801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45E8-8CD5-3B3F-B761-8237A393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8A66E-53ED-54AD-30C3-589B2BA5022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7D210-32C0-D924-EB76-E9BF353E740A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53201-082D-B1EA-5492-095B82B465CD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87588-8C3F-E349-CA2C-CDDEB34BF5A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750-B8D5-1985-C2B2-99F707C5AB0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A9B272-626F-5DB8-D7AB-603E324C8E3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CA12F-AB38-308B-A614-D27A08E54722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66B65D-79C6-9D15-EF1C-4400FDFACC3E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27AEBF-DE5B-F699-2229-347162CEF63E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        	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parameters.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tokenizer_tgt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language_src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language_tgt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A158ECF-A56E-B7DC-02EA-C9D4FE70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9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8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9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92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90CA-4719-64EF-085C-D36E05A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46437E-325C-AFAB-C6B8-223A1E2FDF3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1D064-D7E6-A40B-44F3-13DBF11221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AAF3B-C4CC-88AC-57C9-815ED5533E55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B133-138E-2BB1-81B4-9A0656589FE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EF58AF-C859-E3EF-88A3-DAC71110AD9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02B262-7C8B-6394-FB9A-95A57CC26651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62B1DE-8A14-915B-12C4-3346E996F7E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F7561-7C9F-11DE-BA0A-2094B863FA6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FF0F-645E-255A-9C08-DF73754EECB1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Get the token ids for the special tokens.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[SOS]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[EOS]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token_to_id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[PAD]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number of items in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2435048-3DBA-315E-9FF0-3582707A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FCDC-60D3-AF65-62B5-E5912F88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DBD53-922C-CED4-7FF4-4A5177DA8700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63F31-A7FC-670E-9964-14CD7E362165}"/>
              </a:ext>
            </a:extLst>
          </p:cNvPr>
          <p:cNvSpPr/>
          <p:nvPr/>
        </p:nvSpPr>
        <p:spPr>
          <a:xfrm>
            <a:off x="241421" y="658813"/>
            <a:ext cx="11716281" cy="5901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5CB8C-4D2D-F42A-A318-4372372FA20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596AB-D21E-9ED7-78B9-31CCF8850DA4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682F41-C035-ED0C-17DE-082CE78BA62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A4ED7F-BD8D-0F9C-240B-A9B449E58FC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3FB80B-B0BA-3200-6D3B-C9733027A11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D76177-88D7-7ACD-0E21-302720A5671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A7419-C36E-1C51-E85E-95BD7E5DF805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__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__ method returns the preprocessed data for the item at the given index.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item from the dataset.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item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source and target texts from the item.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language_tgt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Tokenize the source and target texts.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number of padding tokens needed for the encoder and decoder inputs.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2: SOS &amp; EOS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# 1: SOS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AEC11DA3-C77B-28C2-E673-BE7D3C69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1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2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4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2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16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77-1F3C-A283-C77E-A25C5DDE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5C4669-30F0-6E98-F0FB-AD2C4990D319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17D59-6EB6-3E5F-24BE-E14AD09D5B8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8E410-0E6C-2666-F175-A064A2716BC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436B-DFD5-0CF9-063F-574D4479DD8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87D9E-EBD5-93DE-BD34-0A386E10A1D0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BACA85-3A07-2E67-6C8B-4528F552AE6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CA4188-9F34-1E75-3D61-8418197759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C37A22-FD98-F8D2-A3C8-138311578EFC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5D915A-6F91-E074-85AF-AD9D1E63F08D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encoder and decoder inputs and the decoder target.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decoder_token_ids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eos_token_id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decoder_padding_num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2971E46-24AF-91F0-6061-0FC8A061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3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3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3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8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3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4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3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2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94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65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16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B451D-B0A3-9977-8FC1-15C22FA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240C68-0592-99AC-7BAA-CD5EA48B94F1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– Data Preprocessor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E0FE-0D23-88EC-591A-C3793B91E8C2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32F8A-FC47-87F5-4A5E-B4946A5404D9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966AB-36C6-DBD4-AE8F-0598B2B149C9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35727C-AFBA-1E1B-A65C-BA35034FAEB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0FE280-BCE7-1082-D169-07FB90AED4C5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7A884C-8C84-E210-A73D-6763184482DA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B2EF02-2CD7-572B-F617-FFDB3AD2883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F69955-5AF7-457E-ECE3-EF5F6721E222}"/>
              </a:ext>
            </a:extLst>
          </p:cNvPr>
          <p:cNvSpPr txBox="1"/>
          <p:nvPr/>
        </p:nvSpPr>
        <p:spPr>
          <a:xfrm>
            <a:off x="295541" y="1204946"/>
            <a:ext cx="11662161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encoder and decoder inputs, (1,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0088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the masks for the decoder inputs (1,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preprocessed data.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text_tgt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decoder_target_ids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D45D8E88-ABFC-A05C-59C1-0695875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7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1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9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4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3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0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63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FB50-DFA2-F962-2E92-E709E767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Training Process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3D02-A045-C258-1BE8-A2B0DE351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61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60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7EB37-433C-0BA8-BC6C-B7B006B4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DA8-F34C-C460-02E1-EFEC7C84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function/class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987FB9-6651-7ACC-F854-CA17AE63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1FD54DE-1869-4483-283D-36B166C8FCED}"/>
              </a:ext>
            </a:extLst>
          </p:cNvPr>
          <p:cNvSpPr/>
          <p:nvPr/>
        </p:nvSpPr>
        <p:spPr>
          <a:xfrm>
            <a:off x="9469273" y="223624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2DBE-A7B9-3596-69A7-E5276EC0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EF9B5-76CB-DC2D-F4E6-80CF5046CDC6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1A752-EC9E-7A5E-655A-00180A02172F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53E477-4EC7-150D-2661-D4FFD47CA8E5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1ABA1-AE4F-FCC5-7235-A772787D0FC3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DD82A-8F46-F997-8B8B-1C08E29C4E87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46AA9B-9B9A-69FC-13B9-32C1B2C6EA4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56E841-8F15-A0C5-F70B-2DDC74B427F1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99264B-95A2-1951-6E75-A00D873913A3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4159E-D7A0-E757-1CF2-419A3656EA84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36234-0F55-DA9F-2CE0-30A5F4E9B442}"/>
              </a:ext>
            </a:extLst>
          </p:cNvPr>
          <p:cNvSpPr txBox="1"/>
          <p:nvPr/>
        </p:nvSpPr>
        <p:spPr>
          <a:xfrm>
            <a:off x="291979" y="1239144"/>
            <a:ext cx="11202114" cy="550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preprocessing_data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Get the raw dataset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tokenizers for the source &amp; target languages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get_tokenizer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(config,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sizes of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Split the raw dataset into training, validation, and test sets</a:t>
            </a:r>
            <a:endParaRPr lang="en-US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random_split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raw_dataset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test_ds_size</a:t>
            </a:r>
            <a:r>
              <a:rPr lang="en-US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D308C2D0-72D2-36AC-9790-0AAEA9D8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7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2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1763-3021-2F99-A5B4-EC1570A7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B864CE-6587-6735-13D8-F6A5F4F34574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6C3825-1412-95BC-3793-1E05C9F6219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01DF4-457C-3CBB-68CC-E5B2AC7D6119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03F78A-7AEF-2941-238B-5572A48F3B0F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5B277D-C93E-C6C1-4C77-06EF47D27806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3018DCF-4533-6C3C-0407-35509D589DD9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D9FAE3-7E41-4EC0-06F3-D1EE30E6627F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06665-9B8B-47B9-0C6F-D40888C98AB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AE99529-F2F4-4BD1-2314-2699939F839C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57E31-1852-23B4-9F2E-6E162FA28A8A}"/>
              </a:ext>
            </a:extLst>
          </p:cNvPr>
          <p:cNvSpPr txBox="1"/>
          <p:nvPr/>
        </p:nvSpPr>
        <p:spPr>
          <a:xfrm>
            <a:off x="291979" y="1239144"/>
            <a:ext cx="11501217" cy="5355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Preprocess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DataPreprocessor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test_raw_dataset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language_source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language_target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078D2157-91CF-BA20-C210-6E53A0F2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9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3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3597-BC4D-D2B4-5F16-EE40E86D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AC7C-2E7F-CE55-0230-4CB22B55962A}"/>
              </a:ext>
            </a:extLst>
          </p:cNvPr>
          <p:cNvGrpSpPr/>
          <p:nvPr/>
        </p:nvGrpSpPr>
        <p:grpSpPr>
          <a:xfrm>
            <a:off x="223614" y="752023"/>
            <a:ext cx="11730527" cy="6011702"/>
            <a:chOff x="223614" y="752023"/>
            <a:chExt cx="11730527" cy="6011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A3847-51A9-7FDB-E912-679A16A75E01}"/>
                </a:ext>
              </a:extLst>
            </p:cNvPr>
            <p:cNvSpPr/>
            <p:nvPr/>
          </p:nvSpPr>
          <p:spPr>
            <a:xfrm>
              <a:off x="230736" y="752024"/>
              <a:ext cx="11716285" cy="6011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4A421B-6178-D7A4-811E-AE1FDE81BCC0}"/>
                </a:ext>
              </a:extLst>
            </p:cNvPr>
            <p:cNvSpPr/>
            <p:nvPr/>
          </p:nvSpPr>
          <p:spPr>
            <a:xfrm>
              <a:off x="223614" y="752024"/>
              <a:ext cx="11730527" cy="461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AF38F-8DB7-52BC-1EBA-71021D0BA841}"/>
                </a:ext>
              </a:extLst>
            </p:cNvPr>
            <p:cNvSpPr/>
            <p:nvPr/>
          </p:nvSpPr>
          <p:spPr>
            <a:xfrm>
              <a:off x="1371628" y="752023"/>
              <a:ext cx="2401371" cy="4614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utils.py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E0666-A818-94C5-35CC-C2A73CDA7360}"/>
                </a:ext>
              </a:extLst>
            </p:cNvPr>
            <p:cNvGrpSpPr/>
            <p:nvPr/>
          </p:nvGrpSpPr>
          <p:grpSpPr>
            <a:xfrm>
              <a:off x="455082" y="905852"/>
              <a:ext cx="653739" cy="170917"/>
              <a:chOff x="779821" y="1187864"/>
              <a:chExt cx="653739" cy="17091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D3D7A9F-77C3-4F3E-AD35-8DB03EC56BDF}"/>
                  </a:ext>
                </a:extLst>
              </p:cNvPr>
              <p:cNvSpPr/>
              <p:nvPr/>
            </p:nvSpPr>
            <p:spPr>
              <a:xfrm>
                <a:off x="779821" y="1196411"/>
                <a:ext cx="162370" cy="16237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2FA2301-53D5-2120-0353-55273F0BE648}"/>
                  </a:ext>
                </a:extLst>
              </p:cNvPr>
              <p:cNvSpPr/>
              <p:nvPr/>
            </p:nvSpPr>
            <p:spPr>
              <a:xfrm>
                <a:off x="1044736" y="1187864"/>
                <a:ext cx="162370" cy="16237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A03C71-C58F-1DF5-660E-35BB19C566D7}"/>
                  </a:ext>
                </a:extLst>
              </p:cNvPr>
              <p:cNvSpPr/>
              <p:nvPr/>
            </p:nvSpPr>
            <p:spPr>
              <a:xfrm>
                <a:off x="1271190" y="1187864"/>
                <a:ext cx="162370" cy="16237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2C3105-C404-2AEA-93E8-238064299592}"/>
              </a:ext>
            </a:extLst>
          </p:cNvPr>
          <p:cNvSpPr txBox="1">
            <a:spLocks/>
          </p:cNvSpPr>
          <p:nvPr/>
        </p:nvSpPr>
        <p:spPr>
          <a:xfrm>
            <a:off x="-2" y="85724"/>
            <a:ext cx="70844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Utils – Preprocessing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A8B33-F608-AC8A-8F53-045D7FD92258}"/>
              </a:ext>
            </a:extLst>
          </p:cNvPr>
          <p:cNvSpPr txBox="1"/>
          <p:nvPr/>
        </p:nvSpPr>
        <p:spPr>
          <a:xfrm>
            <a:off x="291979" y="1239144"/>
            <a:ext cx="11569584" cy="3693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Create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DataLoaders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for the training, validation, and test sets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config[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tokenizer_src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tokenizer_tgt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pic>
        <p:nvPicPr>
          <p:cNvPr id="3" name="Picture 6" descr="Python (programming language) - Wikipedia">
            <a:extLst>
              <a:ext uri="{FF2B5EF4-FFF2-40B4-BE49-F238E27FC236}">
                <a16:creationId xmlns:a16="http://schemas.microsoft.com/office/drawing/2014/main" id="{FC7641CA-D9A6-BD4A-30A1-BC8277BB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89" y="885181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3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3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9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9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7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8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1646-F1EB-38B6-4542-65A0341B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09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FCA75-9B8B-3269-63C5-724867B3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51FF-39CA-65A6-EEC8-B91BCA90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C0CE5D-0B8D-8B4A-918D-97F8B8AF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5AE3DF-E34D-8DCD-D089-11DB50121B6A}"/>
              </a:ext>
            </a:extLst>
          </p:cNvPr>
          <p:cNvSpPr/>
          <p:nvPr/>
        </p:nvSpPr>
        <p:spPr>
          <a:xfrm>
            <a:off x="11353800" y="569244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CC13-25A6-B2FC-7D68-71F5AA8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8ADDEA4-56C6-05B6-DD87-1DB03E2ECA5A}"/>
              </a:ext>
            </a:extLst>
          </p:cNvPr>
          <p:cNvSpPr/>
          <p:nvPr/>
        </p:nvSpPr>
        <p:spPr>
          <a:xfrm rot="8283348">
            <a:off x="1017662" y="558144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2682ACAC-CE04-C138-4BBC-33954C732705}"/>
              </a:ext>
            </a:extLst>
          </p:cNvPr>
          <p:cNvSpPr/>
          <p:nvPr/>
        </p:nvSpPr>
        <p:spPr>
          <a:xfrm rot="13316652" flipH="1">
            <a:off x="3060407" y="558144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F62C-6C29-7F50-5854-01DF2C4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68E6F3-1D91-B1D5-6EEE-A466017C01B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79999-E047-701A-9A28-5231D28C3E4D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1A209-D2BC-7DC3-7DE6-AC5ABE67A15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648DC-79C9-EE52-367E-C44AB412DDDF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16B74F-3214-9541-AD6F-1FCC0B428465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4F9EAE-7DA7-0580-7C77-8BE8454D2E9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61191-C2A1-D0F2-0317-1CA5B43F7A9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625F41-5091-5D1F-DDF7-FDBF3CECE16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A31F07-DF4F-E59A-15E1-8DB182160566}"/>
              </a:ext>
            </a:extLst>
          </p:cNvPr>
          <p:cNvSpPr txBox="1"/>
          <p:nvPr/>
        </p:nvSpPr>
        <p:spPr>
          <a:xfrm>
            <a:off x="295541" y="1204946"/>
            <a:ext cx="1166216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embedding layer to the input,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and then scales the result by the square root of the embedding dimensionality.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B823522F-5678-FD12-34D6-68237C7E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DB13-C2FD-93F8-D8E7-04E478C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306BA7-BB08-581A-60B0-2A3F469611F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Input Embedding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B20EA-51D9-7047-7E31-5CD01AE6FD02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3DACF-5D99-B21B-13BD-3EA36155D811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7B9BD7-CFC8-41C8-A9AA-4E7B3B308C11}"/>
              </a:ext>
            </a:extLst>
          </p:cNvPr>
          <p:cNvSpPr/>
          <p:nvPr/>
        </p:nvSpPr>
        <p:spPr>
          <a:xfrm>
            <a:off x="1382312" y="658812"/>
            <a:ext cx="4651019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nb_input_embedding.ipynb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F381A-A836-50F1-96E2-EDBB14C91C3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2CFE8-FCD6-13D5-E0DA-D4A0F5D6FAB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4B960-121F-FCED-1E8E-1DE3B4E0097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451D17-CF6F-4435-AF16-25A8B185AA63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CCCDE2-7E98-98B0-809B-9D72967FA7D3}"/>
              </a:ext>
            </a:extLst>
          </p:cNvPr>
          <p:cNvSpPr txBox="1"/>
          <p:nvPr/>
        </p:nvSpPr>
        <p:spPr>
          <a:xfrm>
            <a:off x="295541" y="1158291"/>
            <a:ext cx="7018831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InputEmbedding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Suppose a batch of 2 sequences	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endParaRPr lang="en-US" dirty="0">
              <a:solidFill>
                <a:srgbClr val="E1EFF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input embedding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input_embedding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98CE5-2798-C748-E0A2-70E60AA8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16" y="2585162"/>
            <a:ext cx="4712787" cy="2526627"/>
          </a:xfrm>
          <a:prstGeom prst="rect">
            <a:avLst/>
          </a:prstGeom>
          <a:ln>
            <a:solidFill>
              <a:srgbClr val="00994D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33937-9DE4-1C8B-E402-51C572E735AC}"/>
              </a:ext>
            </a:extLst>
          </p:cNvPr>
          <p:cNvSpPr txBox="1"/>
          <p:nvPr/>
        </p:nvSpPr>
        <p:spPr>
          <a:xfrm>
            <a:off x="7125617" y="1249310"/>
            <a:ext cx="490153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embedded_sequences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2" descr="Project Jupyter - Wikipedia">
            <a:extLst>
              <a:ext uri="{FF2B5EF4-FFF2-40B4-BE49-F238E27FC236}">
                <a16:creationId xmlns:a16="http://schemas.microsoft.com/office/drawing/2014/main" id="{3C27F47E-6903-E88C-AAA8-313FCA69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6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CF1-B9E7-1D82-90D8-5FEB23F6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DFD16-D75F-D5E2-DBC9-6845DC2E20BC}"/>
              </a:ext>
            </a:extLst>
          </p:cNvPr>
          <p:cNvSpPr txBox="1"/>
          <p:nvPr/>
        </p:nvSpPr>
        <p:spPr>
          <a:xfrm>
            <a:off x="3417619" y="2735590"/>
            <a:ext cx="206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Source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91F9E4-3BCF-BC66-397D-673C1981C230}"/>
              </a:ext>
            </a:extLst>
          </p:cNvPr>
          <p:cNvCxnSpPr>
            <a:cxnSpLocks/>
          </p:cNvCxnSpPr>
          <p:nvPr/>
        </p:nvCxnSpPr>
        <p:spPr>
          <a:xfrm flipV="1">
            <a:off x="3542413" y="3104009"/>
            <a:ext cx="1925130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3CEB76-B988-5EA1-9605-CB4D72CF5268}"/>
              </a:ext>
            </a:extLst>
          </p:cNvPr>
          <p:cNvSpPr/>
          <p:nvPr/>
        </p:nvSpPr>
        <p:spPr>
          <a:xfrm>
            <a:off x="5467545" y="2855457"/>
            <a:ext cx="2231516" cy="1044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440A70-5225-A543-6344-E886D0697BC1}"/>
              </a:ext>
            </a:extLst>
          </p:cNvPr>
          <p:cNvCxnSpPr>
            <a:cxnSpLocks/>
          </p:cNvCxnSpPr>
          <p:nvPr/>
        </p:nvCxnSpPr>
        <p:spPr>
          <a:xfrm>
            <a:off x="3542413" y="3650607"/>
            <a:ext cx="1910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09416E-5600-63C7-3EAE-6A042A6FEC1A}"/>
              </a:ext>
            </a:extLst>
          </p:cNvPr>
          <p:cNvSpPr txBox="1"/>
          <p:nvPr/>
        </p:nvSpPr>
        <p:spPr>
          <a:xfrm>
            <a:off x="3417619" y="3655170"/>
            <a:ext cx="204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Target sentences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E7064A-7CA6-BAFE-A33F-DA1949FAC61C}"/>
              </a:ext>
            </a:extLst>
          </p:cNvPr>
          <p:cNvCxnSpPr>
            <a:cxnSpLocks/>
          </p:cNvCxnSpPr>
          <p:nvPr/>
        </p:nvCxnSpPr>
        <p:spPr>
          <a:xfrm>
            <a:off x="7699061" y="3377816"/>
            <a:ext cx="1657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5A04ED4A-57A8-FEFA-4E98-7D64E648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61" y="2761596"/>
            <a:ext cx="521219" cy="27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ance flag">
            <a:extLst>
              <a:ext uri="{FF2B5EF4-FFF2-40B4-BE49-F238E27FC236}">
                <a16:creationId xmlns:a16="http://schemas.microsoft.com/office/drawing/2014/main" id="{2E43A94C-8539-5320-1FE2-A9DFF43C4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b="17500"/>
          <a:stretch/>
        </p:blipFill>
        <p:spPr bwMode="auto">
          <a:xfrm>
            <a:off x="2704748" y="3650607"/>
            <a:ext cx="509310" cy="3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D6C809-FEDE-2F8C-6708-3B0EA5FE6DEC}"/>
              </a:ext>
            </a:extLst>
          </p:cNvPr>
          <p:cNvSpPr txBox="1"/>
          <p:nvPr/>
        </p:nvSpPr>
        <p:spPr>
          <a:xfrm>
            <a:off x="7699061" y="2991079"/>
            <a:ext cx="17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Trained model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15189D1-700E-0334-99C9-584BD6842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40" y="3360411"/>
            <a:ext cx="7715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E63921E-57C5-C942-03CF-9D4BAE27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92" y="3526276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43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44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69BE-9001-6A7B-774A-C5D74C25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9425-1582-A761-7DE6-7F03A34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C39DD-4EA9-E66D-28CA-D9401AA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89FFD5D-29DE-772F-E08F-D7B34DB60A5B}"/>
              </a:ext>
            </a:extLst>
          </p:cNvPr>
          <p:cNvSpPr/>
          <p:nvPr/>
        </p:nvSpPr>
        <p:spPr>
          <a:xfrm>
            <a:off x="11353800" y="538963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EF15-0AE6-7361-8899-A402FFA5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ECA02E8-4DC1-4C70-1580-69BA21C8DFCB}"/>
              </a:ext>
            </a:extLst>
          </p:cNvPr>
          <p:cNvSpPr/>
          <p:nvPr/>
        </p:nvSpPr>
        <p:spPr>
          <a:xfrm rot="8283348">
            <a:off x="806028" y="540117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05A996-5617-63F1-3832-5E394986EBF2}"/>
              </a:ext>
            </a:extLst>
          </p:cNvPr>
          <p:cNvSpPr/>
          <p:nvPr/>
        </p:nvSpPr>
        <p:spPr>
          <a:xfrm rot="13316652" flipH="1">
            <a:off x="3353428" y="5434708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72D2-4D11-9783-0CDA-30813DA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F22A4-2272-9F09-1852-25127761C16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5881E-1B29-6C54-BB25-CE6B25746593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2D450-8DD5-91A6-1436-2BC72A3B507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6C857-4866-B50C-E255-C852793774F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544453-B132-244B-A738-204DCB3AFB3A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22DAC1-5167-D852-1398-B5DFF241676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70B8CC-67BB-3320-7611-BC42DFA7FD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80EC1-0E35-79F1-C7A9-6A057313D4D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8CCF38-AF7D-61A7-1051-245AD5C5894A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once in log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position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base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10000.0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Compute the positional encodings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div_term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pe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Register the positional encodings as a buffer.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register_buffer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25AC5B2-C65E-972A-C8DD-94B5F67F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5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96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66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8B91-163D-7051-C3C7-B97046A9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E8A79F-4777-16E9-03CB-D79B8A60B9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73E4C-3C23-9438-B75F-DED2A272F017}"/>
              </a:ext>
            </a:extLst>
          </p:cNvPr>
          <p:cNvSpPr/>
          <p:nvPr/>
        </p:nvSpPr>
        <p:spPr>
          <a:xfrm>
            <a:off x="241421" y="658813"/>
            <a:ext cx="11716281" cy="5760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3CBA3-9D7C-0232-3B86-B384E0C2B4CA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0A195-5DC4-DAD4-331F-2BCA9FF44011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288EB4-052F-EDA7-A65C-4B27C9A7E0E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620795-447E-D758-1BAF-1A2FBEB89758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7D7B9B-9A54-BAD9-DC63-51940ACB6248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7DD6F0-7F05-21B6-D0F1-89A24E279DD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D5F863-B57B-EBFD-1955-F1737B43C613}"/>
              </a:ext>
            </a:extLst>
          </p:cNvPr>
          <p:cNvSpPr txBox="1"/>
          <p:nvPr/>
        </p:nvSpPr>
        <p:spPr>
          <a:xfrm>
            <a:off x="295541" y="1204946"/>
            <a:ext cx="11662161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x(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embeded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sequence):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Add the positional encodings to the input embeddings,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Then apply dropout to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:]).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self.pe[:, :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[1], :] is to adapt the shape of decoder input in case of 	training or inference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768DCCA-36BA-58BE-BE76-1EB8CE10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5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301C-357B-BF48-454B-150ABFBC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445D-5490-538D-39E1-4C5BD95F85D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02D94-E3E9-2D79-6F7A-38C010685C9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C2AAD-FEC5-822D-A4B4-607EDF19BCB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3F4ED-657B-AE58-E776-D05FD938520B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nb_positional_encoding.ipynb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258140-41CB-90F2-D223-64D725097936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80FD4-CFF2-FA7A-5699-7EFABE78DE74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15802-13CB-F1EE-A7E8-E17853C7B75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AAFCD2-666A-AB5A-EF5F-1276E86D4EC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B6781-431B-199B-B23C-05652CBC7455}"/>
              </a:ext>
            </a:extLst>
          </p:cNvPr>
          <p:cNvSpPr txBox="1"/>
          <p:nvPr/>
        </p:nvSpPr>
        <p:spPr>
          <a:xfrm>
            <a:off x="295541" y="1158291"/>
            <a:ext cx="7018831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parammeters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PositionalEncoding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embedded sequence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C286C-B35E-55D8-553E-4359A02006FC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positional encoding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pos_encoding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positional_feature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13055-6EC3-BB91-C8A6-3B8D430A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8" y="3875786"/>
            <a:ext cx="4832086" cy="114512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3" name="Picture 2" descr="Project Jupyter - Wikipedia">
            <a:extLst>
              <a:ext uri="{FF2B5EF4-FFF2-40B4-BE49-F238E27FC236}">
                <a16:creationId xmlns:a16="http://schemas.microsoft.com/office/drawing/2014/main" id="{5B923EAE-4FD4-4BED-84F3-569FCACE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34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6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6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6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6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1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E31D-202C-EA21-FA07-3B6C2534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8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A6A3-16CE-E3C8-7309-186A971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BF1-D898-BAFF-EF8C-322ABE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5FE76C-0047-309D-B48B-1EC4211C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FA59EFE-A75E-9471-189F-63A7E0FC2D45}"/>
              </a:ext>
            </a:extLst>
          </p:cNvPr>
          <p:cNvSpPr/>
          <p:nvPr/>
        </p:nvSpPr>
        <p:spPr>
          <a:xfrm>
            <a:off x="11353800" y="5128695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DB60-1FE9-A9CE-DA92-F1D660D9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28AB1EF7-FC54-7055-567C-E3A871A624C3}"/>
              </a:ext>
            </a:extLst>
          </p:cNvPr>
          <p:cNvSpPr/>
          <p:nvPr/>
        </p:nvSpPr>
        <p:spPr>
          <a:xfrm rot="8283348">
            <a:off x="1087383" y="4688993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857443B-21B0-FE7F-4FB1-5A01533840E9}"/>
              </a:ext>
            </a:extLst>
          </p:cNvPr>
          <p:cNvSpPr/>
          <p:nvPr/>
        </p:nvSpPr>
        <p:spPr>
          <a:xfrm rot="13316652" flipH="1">
            <a:off x="3019320" y="468899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E66645F-EC56-F718-D04F-A03BF19A80CB}"/>
              </a:ext>
            </a:extLst>
          </p:cNvPr>
          <p:cNvSpPr/>
          <p:nvPr/>
        </p:nvSpPr>
        <p:spPr>
          <a:xfrm rot="13316652" flipH="1">
            <a:off x="3019320" y="388933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7319-EA1A-E425-5B2E-FC6BFB86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4B382-BBCD-666D-ABDE-2FC38C3F908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8E80D-7F84-B0B1-99AF-8BB46009CDA4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5C283-8FD0-9560-BC7D-CAF82A65251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833F-8BE0-0F0B-61D6-67A70B6ECC5E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99515-DB06-9A33-EC4B-DBF8A9C36D1F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845526-1B73-7542-DEB6-F35BD5BF324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B60259-7853-B8BB-1F99-50E56E14801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BFA7C8-3306-27AB-7AE2-091B3F21903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261F66-D13D-1FA2-7FE7-402E387FA7F0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Ensure that the embedding dimensionality is divisible by the number of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num_heads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should be zero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transformations for the queries, keys, values, and output.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8594A769-4F84-2761-7033-2D22059C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43B6-119B-C949-4366-37292F5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3093A-A3FF-8A36-BC31-BD681950447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1118E-369F-04A5-840F-886C011683E6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F2EB8-C20C-C5A5-0704-BC16049B2C0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C478-C920-BE6E-EA97-4FEE9379980B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527DC-C3CA-21E8-1C40-D562C33A04E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1DA8AF-4167-B82F-912C-1A94C6A0D0F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4F398-9065-4844-0549-0CAF1C7D727F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C0E6F-BC1D-AFAF-79FF-AE97CA1D23C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35FD9B-84A9-365F-C739-FFD184944BFE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The attention function calculates the attention scores for a given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staticmethod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Calculate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key_k.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mask, if provided.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masked_fill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(mask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dropout function to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Return the weighted sum of the values, along with the attention scores.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8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2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B380-BC81-1234-C564-CEA87765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DFB81-13DA-1678-C344-70266F06CCC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D68E9-A9AD-603B-27A7-A19C3F92108B}"/>
              </a:ext>
            </a:extLst>
          </p:cNvPr>
          <p:cNvSpPr/>
          <p:nvPr/>
        </p:nvSpPr>
        <p:spPr>
          <a:xfrm>
            <a:off x="241421" y="658813"/>
            <a:ext cx="11861679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37C05-71E8-67E3-805A-08E962870792}"/>
              </a:ext>
            </a:extLst>
          </p:cNvPr>
          <p:cNvSpPr/>
          <p:nvPr/>
        </p:nvSpPr>
        <p:spPr>
          <a:xfrm>
            <a:off x="234298" y="658813"/>
            <a:ext cx="11868802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33170-B1F4-1FE2-B0A6-35ADC5C84F1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83F517-55B3-99FE-C927-71D22D21C16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ABA481-C141-3584-6F04-227EF0924A3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5053E8-5AC2-09A2-F119-A25653679EF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28C1A-4EC1-21ED-8AA3-F7E03BF5EE3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A28841-D0B3-EA2E-E977-14F1041218F9}"/>
              </a:ext>
            </a:extLst>
          </p:cNvPr>
          <p:cNvSpPr txBox="1"/>
          <p:nvPr/>
        </p:nvSpPr>
        <p:spPr>
          <a:xfrm>
            <a:off x="241421" y="1204946"/>
            <a:ext cx="11861679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   # The forward method is called when we pass input data into this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query,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key,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value,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 | key | value: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mask: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1,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linear transformations to the query, key, and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w_q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(query)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(key)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w_v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(value)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Reshape and transpose the queries, keys, and values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FD721D3-E730-D272-BC21-D625A38E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8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7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1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6C4094F-300E-0903-B238-C87944D4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7FCA8-E833-1F6E-3D35-F8D12CC3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Step-by-Step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847-A354-85B0-5EB4-5595D434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CCDB9D-E897-6B4C-7D11-2F6D9F2DFDB6}"/>
              </a:ext>
            </a:extLst>
          </p:cNvPr>
          <p:cNvCxnSpPr>
            <a:cxnSpLocks/>
          </p:cNvCxnSpPr>
          <p:nvPr/>
        </p:nvCxnSpPr>
        <p:spPr>
          <a:xfrm>
            <a:off x="8735627" y="4350058"/>
            <a:ext cx="124915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BD03D3-CA75-59CD-FA2F-0A8CC1CD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5"/>
          <a:stretch/>
        </p:blipFill>
        <p:spPr>
          <a:xfrm>
            <a:off x="5644623" y="5037945"/>
            <a:ext cx="3215919" cy="16511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5C300C-40AB-54F3-326A-97429BEA614C}"/>
              </a:ext>
            </a:extLst>
          </p:cNvPr>
          <p:cNvCxnSpPr>
            <a:cxnSpLocks/>
          </p:cNvCxnSpPr>
          <p:nvPr/>
        </p:nvCxnSpPr>
        <p:spPr>
          <a:xfrm flipH="1">
            <a:off x="5642137" y="4350058"/>
            <a:ext cx="2108069" cy="687887"/>
          </a:xfrm>
          <a:prstGeom prst="line">
            <a:avLst/>
          </a:prstGeom>
          <a:ln w="9525"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1D070-2FEB-409B-1247-BA27E3FB21B2}"/>
              </a:ext>
            </a:extLst>
          </p:cNvPr>
          <p:cNvSpPr/>
          <p:nvPr/>
        </p:nvSpPr>
        <p:spPr>
          <a:xfrm>
            <a:off x="9001957" y="2796466"/>
            <a:ext cx="1970843" cy="224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6E-9955-33E1-B50A-F27B5B1A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BC021-4EAC-BD13-02E7-B37C1C72E7D3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FB2AE-F3D7-B2A5-41DB-FAB37C62C0E5}"/>
              </a:ext>
            </a:extLst>
          </p:cNvPr>
          <p:cNvSpPr/>
          <p:nvPr/>
        </p:nvSpPr>
        <p:spPr>
          <a:xfrm>
            <a:off x="241421" y="658813"/>
            <a:ext cx="11716281" cy="4516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50592-F4A4-CA29-30C9-B5E560E7277E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D03AF-D391-7573-87A2-BD07C0E9A33A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8C73D-7F79-DE2E-528B-280A462287F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B885ED-10F6-1D65-B2B1-35A72948817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39E2C-1C01-7725-4FB5-4BF3B1D779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CB6BB-10AD-28E5-D5D8-3BB0802F437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1D137F-2623-D1A7-C11C-8EC629C8844F}"/>
              </a:ext>
            </a:extLst>
          </p:cNvPr>
          <p:cNvSpPr txBox="1"/>
          <p:nvPr/>
        </p:nvSpPr>
        <p:spPr>
          <a:xfrm>
            <a:off x="295542" y="1204946"/>
            <a:ext cx="116550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	 # Calculate the attention.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Concatenate the attention heads.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the output linear transformation and return the result.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w_o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11BBEBF-969F-0803-693B-70A38839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6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2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241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21C9-0E10-969E-B243-68AB616D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58BBE-F229-66C7-082C-4C66B98C8EFE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without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BCB07-CCE8-F6FF-6111-08BED8B56339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BE2DC-7294-521E-D6B8-45CC982D0CE0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98208-5580-276A-DF03-69F4F787480E}"/>
              </a:ext>
            </a:extLst>
          </p:cNvPr>
          <p:cNvSpPr/>
          <p:nvPr/>
        </p:nvSpPr>
        <p:spPr>
          <a:xfrm>
            <a:off x="1382313" y="658812"/>
            <a:ext cx="3531520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144BF3-A682-C0CA-CD96-19D7A232DB7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544986-75D2-AD3B-3B52-21BC5544083D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CB460-21C8-48CA-3231-88151C75BF6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CD189D-C43D-EE03-9BA6-91E14B49D2C0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5FE14F-9AB3-D1A6-E402-63FB2114C399}"/>
              </a:ext>
            </a:extLst>
          </p:cNvPr>
          <p:cNvSpPr txBox="1"/>
          <p:nvPr/>
        </p:nvSpPr>
        <p:spPr>
          <a:xfrm>
            <a:off x="295541" y="1158291"/>
            <a:ext cx="692565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451AD-42CC-FF7B-38B1-9BA2436651EB}"/>
              </a:ext>
            </a:extLst>
          </p:cNvPr>
          <p:cNvSpPr txBox="1"/>
          <p:nvPr/>
        </p:nvSpPr>
        <p:spPr>
          <a:xfrm>
            <a:off x="7125617" y="1249310"/>
            <a:ext cx="4901539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"Output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"Attention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 Scores: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E35D2F01-D03F-62A7-3954-6505728B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D2249-BFD1-22B2-B31B-A54E4EF1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96" y="3273340"/>
            <a:ext cx="3381375" cy="1162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480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3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7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9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768-17B0-8F7C-E1E5-ADA8A88A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00700-D458-0C96-D783-E701CB71975C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Attention with mask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F18FD-7FA3-30D2-F550-00A96C4D6AE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3DA76-F03E-AB43-E2BE-5A2EBFC463F5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5F992-4127-C59B-6B8B-3060043D9C2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D11B9A-01F1-EBD6-CA94-83988D892107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4657EE-F9AA-333C-19D5-051CB0D5A860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B6DC4-379A-BA6E-E0F2-D0A58FE500B9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50E286-6529-F81A-F38F-C51321D4F1A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76ABA-3BCC-A9A5-5809-255355857D80}"/>
              </a:ext>
            </a:extLst>
          </p:cNvPr>
          <p:cNvSpPr txBox="1"/>
          <p:nvPr/>
        </p:nvSpPr>
        <p:spPr>
          <a:xfrm>
            <a:off x="295541" y="1158291"/>
            <a:ext cx="709657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highlight>
                  <a:srgbClr val="193549"/>
                </a:highlight>
                <a:latin typeface="Consolas" panose="020B0609020204030204" pitchFamily="49" charset="0"/>
              </a:rPr>
              <a:t>create_decoder_mask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Configuration setting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input tensors</a:t>
            </a: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decoder mask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padding token ID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create_decoder_mask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decoder_input_ids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pad_token_id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1A8A7-A39D-64F3-FC36-78C5CFEAD30A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the attention function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attention_scores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decoder_mask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(…)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7A98F25-57DD-1B77-932F-B32F2E4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8DE-23A6-73B9-973C-9C507D126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21" y="3686658"/>
            <a:ext cx="3600450" cy="23907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7065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2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9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5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9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9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8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6CE2-8EE3-FAAA-F26E-532F85DA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719A80-B4A7-AE79-CA68-4A04691E88D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DD987-3DB1-AC99-76EA-843BBBF5F4BB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6DDCA-7007-F9A2-11E3-DB8231976B9C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B54A-882C-C848-DD00-3E0B6A0185A6}"/>
              </a:ext>
            </a:extLst>
          </p:cNvPr>
          <p:cNvSpPr/>
          <p:nvPr/>
        </p:nvSpPr>
        <p:spPr>
          <a:xfrm>
            <a:off x="1382312" y="658812"/>
            <a:ext cx="480484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nb_multi_head_attention.ipynb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B0278C-8787-7C46-1E19-F95402580EB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493914-05D4-0E0C-A94C-BA7DD42E8F82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B31455-1D11-8E60-180F-87876F78B29B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D54C3-06F0-B541-5778-05B1B6634FAF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B5105-0331-3D40-CD04-7449A3666C4A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MultiHeadAttention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random tensors </a:t>
            </a:r>
            <a:endParaRPr lang="en-US" i="1" dirty="0">
              <a:solidFill>
                <a:srgbClr val="0088F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4F3F-A2D8-CE7F-363E-1C2CAC40EACB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query, key, value.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multi-head attention 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multi_head_attention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attention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attention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F1FA3-60DA-F67C-415F-4CF7EA2D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88666"/>
            <a:ext cx="4633362" cy="1508891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3AB329F3-B2E4-92A7-11B5-0EB6DEB6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2" y="684549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1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7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6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83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15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C7DC-B5AA-8ED2-F68C-6916E3B2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EB0-A707-4A7E-B8CD-2132182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5FC430-E2C4-1D92-2E71-1B4FB640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86EA274-13C5-0DA1-8789-EC06E5DC2B53}"/>
              </a:ext>
            </a:extLst>
          </p:cNvPr>
          <p:cNvSpPr/>
          <p:nvPr/>
        </p:nvSpPr>
        <p:spPr>
          <a:xfrm>
            <a:off x="11353800" y="4844850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DAB4-D1C0-907D-968D-0825B0EE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64F7B72-BC4F-5B7B-DA96-BE199A3F1D58}"/>
              </a:ext>
            </a:extLst>
          </p:cNvPr>
          <p:cNvSpPr/>
          <p:nvPr/>
        </p:nvSpPr>
        <p:spPr>
          <a:xfrm rot="8283348">
            <a:off x="1069799" y="4002689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D7EFDF8-EDBD-1BCD-C844-DF4134B27BDE}"/>
              </a:ext>
            </a:extLst>
          </p:cNvPr>
          <p:cNvSpPr/>
          <p:nvPr/>
        </p:nvSpPr>
        <p:spPr>
          <a:xfrm rot="13316652" flipH="1">
            <a:off x="3036904" y="337014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3429-2BB8-783F-31AC-8859FE92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BDD10-03D5-D7AB-52EB-7F51775B8138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BBEED-7F0B-6224-E93F-63DE1216B36C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3C419-D0E0-AEB4-7BD4-0BDB4A890038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0144C-8E89-40D7-C5A6-0423F28B55ED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C8DAD-38EF-4F15-4F4B-7E1907E9B6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E4FA2C-4664-79FC-6744-A10179C2D56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BBBA5E-AE4A-F061-A840-5EA962D4CBD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DBE3AE-CE0F-2BE9-01BA-45C2207A8188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3D2BA-2E3F-8910-C390-16DEE9414DC4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FFC6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9D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first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second linear transformation,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linear2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linear1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05865439-8AE7-89AA-8F64-6D2777D9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4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89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11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7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7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F5B-0088-4F78-8205-D1E8D1F8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BE9C70-E51A-F761-43F7-54716B59FCE7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Feed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284C8-4DFA-614C-984C-79141591D658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C8FE5-3382-B6A8-5B9F-570F25845C68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6CDB4-CAA9-25AB-5936-8D648DE8E5BC}"/>
              </a:ext>
            </a:extLst>
          </p:cNvPr>
          <p:cNvSpPr/>
          <p:nvPr/>
        </p:nvSpPr>
        <p:spPr>
          <a:xfrm>
            <a:off x="1382312" y="658812"/>
            <a:ext cx="4215183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nb_feed_forward.ipynb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38613-CB80-36D4-27EC-A4725771F133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E0E4F-6B21-27AE-25B7-A52C392E35FB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96658A-0098-9C6F-1FA4-DE34A2BEF3E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EFD033-24A7-F88C-97E8-38844F98F966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844B90-C213-1BC8-1894-722D3CDB28D3}"/>
              </a:ext>
            </a:extLst>
          </p:cNvPr>
          <p:cNvSpPr txBox="1"/>
          <p:nvPr/>
        </p:nvSpPr>
        <p:spPr>
          <a:xfrm>
            <a:off x="295541" y="1158291"/>
            <a:ext cx="6830075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ff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 of random process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029D6-6E27-17D3-0C60-240509B2CC16}"/>
              </a:ext>
            </a:extLst>
          </p:cNvPr>
          <p:cNvSpPr txBox="1"/>
          <p:nvPr/>
        </p:nvSpPr>
        <p:spPr>
          <a:xfrm>
            <a:off x="7125617" y="1249310"/>
            <a:ext cx="4901539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the tensor through the feed-forward network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Output's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502A4-9B38-D38F-B140-17376929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686657"/>
            <a:ext cx="4717770" cy="2512529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B73603F-74EC-EDDF-6D1B-EF6AB68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3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1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1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7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6F0D-07AD-3A2C-BA17-F0F3B217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71DF-6705-CC35-9ECC-838C24D6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Step-by-Step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B2-84D2-3834-96B5-7C25A388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Loading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Training engine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Pre-processing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Create and initiate transformer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Training loop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7A1966-0AFF-3D3A-AA94-ACCBF83C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8"/>
          <a:stretch/>
        </p:blipFill>
        <p:spPr bwMode="auto">
          <a:xfrm>
            <a:off x="7421147" y="2143114"/>
            <a:ext cx="3764089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3508-E852-DE8B-C554-9BDCCAA4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0C88-3B61-4F1E-4E8A-4C9D0CE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6F4AE6-096D-ED8D-DFF1-C9D9DA4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F0A326C6-4340-C2B2-6479-B2D993AACA03}"/>
              </a:ext>
            </a:extLst>
          </p:cNvPr>
          <p:cNvSpPr/>
          <p:nvPr/>
        </p:nvSpPr>
        <p:spPr>
          <a:xfrm>
            <a:off x="11350862" y="4528656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B85-D4D4-BC65-28A1-E7414EF0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9903408-EB62-3B94-0712-7930E4CFE1AE}"/>
              </a:ext>
            </a:extLst>
          </p:cNvPr>
          <p:cNvSpPr/>
          <p:nvPr/>
        </p:nvSpPr>
        <p:spPr>
          <a:xfrm rot="8283348">
            <a:off x="1095437" y="444329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DF3267-BD53-8553-11AB-BFEC51A180E6}"/>
              </a:ext>
            </a:extLst>
          </p:cNvPr>
          <p:cNvSpPr/>
          <p:nvPr/>
        </p:nvSpPr>
        <p:spPr>
          <a:xfrm rot="13316652" flipH="1">
            <a:off x="3028357" y="310201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76D5EB2-7AB2-FAB5-D278-DAE9CE361EB4}"/>
              </a:ext>
            </a:extLst>
          </p:cNvPr>
          <p:cNvSpPr/>
          <p:nvPr/>
        </p:nvSpPr>
        <p:spPr>
          <a:xfrm rot="13316652" flipH="1">
            <a:off x="3038996" y="3698360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7615FB-5B8D-8D53-1024-148DEBA02450}"/>
              </a:ext>
            </a:extLst>
          </p:cNvPr>
          <p:cNvSpPr/>
          <p:nvPr/>
        </p:nvSpPr>
        <p:spPr>
          <a:xfrm rot="13316652" flipH="1">
            <a:off x="3038996" y="4339574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D57E2667-B2DE-FACE-02FA-77B8E520E321}"/>
              </a:ext>
            </a:extLst>
          </p:cNvPr>
          <p:cNvSpPr/>
          <p:nvPr/>
        </p:nvSpPr>
        <p:spPr>
          <a:xfrm rot="8283348">
            <a:off x="1109167" y="3802097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63-A796-9FE9-08B9-80AD8A58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2569D-E3D5-597B-0F5E-993AE773657F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79190-1247-762F-DD1D-33716E078F28}"/>
              </a:ext>
            </a:extLst>
          </p:cNvPr>
          <p:cNvSpPr/>
          <p:nvPr/>
        </p:nvSpPr>
        <p:spPr>
          <a:xfrm>
            <a:off x="241421" y="658813"/>
            <a:ext cx="11716281" cy="6178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B7731-73E4-D904-5CB3-592C421C9811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E352-C814-5C5F-1DAF-B2A72F500620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74750B-AC5D-F459-ADB6-B0D3E0E914B8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12CA27-EF43-503B-59E8-2FC93C1B157F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7BAB-8A52-1915-345D-975497283840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29AF66-52B9-54C0-697C-1AFBDFB2008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29FCA6-7F20-8AC9-4162-6B18883933B7}"/>
              </a:ext>
            </a:extLst>
          </p:cNvPr>
          <p:cNvSpPr txBox="1"/>
          <p:nvPr/>
        </p:nvSpPr>
        <p:spPr>
          <a:xfrm>
            <a:off x="295541" y="1204946"/>
            <a:ext cx="1166216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scale and shift parameters, which are learnable.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Store the epsilon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C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alculate the mean and standard deviation of the input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mean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keepdim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Scale and shift the normalized value,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para_mul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mean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std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eps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para_bias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4C5C65B2-389F-51BC-8374-9B0157B2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8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2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2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8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9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7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52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3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704D-C11B-A5A3-5173-D2E6F50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B0424D-43DB-47FA-00B5-C2BE058D0EDA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Layer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E1EED-6CCD-FC60-4543-6F9BD1C44E61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8EC9D-BFC2-96BA-909C-FE5E6A0B0E54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447E6D-86EE-76B7-B7D4-2BBFBDAEA378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nb_layer_normalization.ipynb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B162C-11A2-C091-BFB3-EFEA63C5ACAC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89535-B927-7D49-BBB2-F0539C27977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892539-994A-E307-4C8A-C4294994D2C7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C7AA-62A8-5DF0-22C4-2FA1380F6631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41810-9423-FDB8-74D1-7B63DE8BFAC2}"/>
              </a:ext>
            </a:extLst>
          </p:cNvPr>
          <p:cNvSpPr txBox="1"/>
          <p:nvPr/>
        </p:nvSpPr>
        <p:spPr>
          <a:xfrm>
            <a:off x="295541" y="1158291"/>
            <a:ext cx="6830075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our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tensor to represent a batch of sequences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for reproducible result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C4B72-D5AD-0D4D-C4AE-A828DA0DE2BB}"/>
              </a:ext>
            </a:extLst>
          </p:cNvPr>
          <p:cNvSpPr txBox="1"/>
          <p:nvPr/>
        </p:nvSpPr>
        <p:spPr>
          <a:xfrm>
            <a:off x="7125617" y="1249310"/>
            <a:ext cx="4901539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Pass our sequences through the layer normalization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layer_norm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Normalized sequences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normalized_sequences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61D70-36F9-26C2-FF97-51C1D284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3855508"/>
            <a:ext cx="4734920" cy="2195116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759CEE90-CD40-E1E1-AF1B-68B12BCB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6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3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5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38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11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1C50-03EA-D5E2-6317-1C54F17E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17F-08F5-AA46-F88F-D507847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43E6EA-0CD0-26E5-1191-9F05CE6F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D4AF5CE-4948-A586-042D-5E24715CCB67}"/>
              </a:ext>
            </a:extLst>
          </p:cNvPr>
          <p:cNvSpPr/>
          <p:nvPr/>
        </p:nvSpPr>
        <p:spPr>
          <a:xfrm>
            <a:off x="11353800" y="4264254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F92D-F4F3-B7DF-7154-90705A27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71EA09C-A31E-61A5-ED5E-445A0744F476}"/>
              </a:ext>
            </a:extLst>
          </p:cNvPr>
          <p:cNvSpPr/>
          <p:nvPr/>
        </p:nvSpPr>
        <p:spPr>
          <a:xfrm rot="8283348">
            <a:off x="925795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18D9DED-0588-DC80-74FE-704CF01841CE}"/>
              </a:ext>
            </a:extLst>
          </p:cNvPr>
          <p:cNvSpPr/>
          <p:nvPr/>
        </p:nvSpPr>
        <p:spPr>
          <a:xfrm rot="13316652" flipH="1">
            <a:off x="3153297" y="4446775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FD38F91-757D-094C-B511-C677ED74085B}"/>
              </a:ext>
            </a:extLst>
          </p:cNvPr>
          <p:cNvSpPr/>
          <p:nvPr/>
        </p:nvSpPr>
        <p:spPr>
          <a:xfrm rot="8283348">
            <a:off x="925794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4E5656C-2EF6-09F0-D0BA-3F2CA2089180}"/>
              </a:ext>
            </a:extLst>
          </p:cNvPr>
          <p:cNvSpPr/>
          <p:nvPr/>
        </p:nvSpPr>
        <p:spPr>
          <a:xfrm rot="13316652" flipH="1">
            <a:off x="3153296" y="3802096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CADC78-95BB-503D-9864-A4F72BC53609}"/>
              </a:ext>
            </a:extLst>
          </p:cNvPr>
          <p:cNvSpPr/>
          <p:nvPr/>
        </p:nvSpPr>
        <p:spPr>
          <a:xfrm rot="13316652" flipH="1">
            <a:off x="3153296" y="3091551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F65D-450C-3D79-4A59-91382DE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026A7-FCFD-6BAB-4A78-CAF91983C265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09AECB-658E-BB85-CBA4-CC3EBB91F8D2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12783-5D22-197B-B4B0-50C85F328FCF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3A253-1375-3722-11A6-644920FFF238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5B9B5D-7143-D1E6-906A-4014587EFB91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2680C7-726A-0830-03CA-486118255EEA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A18940-D2EE-26CC-DA70-FEF0FD8BC946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7EEA7-560D-39DA-B755-04DBB07E51EA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1484-AEE6-95E8-6DD2-8199FF44CE65}"/>
              </a:ext>
            </a:extLst>
          </p:cNvPr>
          <p:cNvSpPr txBox="1"/>
          <p:nvPr/>
        </p:nvSpPr>
        <p:spPr>
          <a:xfrm>
            <a:off x="295541" y="1204946"/>
            <a:ext cx="11662161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layer normalization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dropout layer.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(dropout)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sublayer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Apply layer normalization to the input, passes the result through the sublayer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(sublayer(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(x)))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EA94C358-2987-EAA8-D205-7CF693F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6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6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6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4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40CA-AC21-2A15-0DF0-72DD41D1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B3371B-42E6-96DE-71FD-7F8DCD3DE1F4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Residual Connection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6A20-4CC3-67F1-D800-6304B06F941D}"/>
              </a:ext>
            </a:extLst>
          </p:cNvPr>
          <p:cNvSpPr/>
          <p:nvPr/>
        </p:nvSpPr>
        <p:spPr>
          <a:xfrm>
            <a:off x="234297" y="658811"/>
            <a:ext cx="11792860" cy="6131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E0F29-2EB6-8C9F-563D-EF88C7A2A8FF}"/>
              </a:ext>
            </a:extLst>
          </p:cNvPr>
          <p:cNvSpPr/>
          <p:nvPr/>
        </p:nvSpPr>
        <p:spPr>
          <a:xfrm>
            <a:off x="234297" y="658813"/>
            <a:ext cx="11792859" cy="4614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E9A81-DE94-4804-01F7-9FDB0BA8E6F5}"/>
              </a:ext>
            </a:extLst>
          </p:cNvPr>
          <p:cNvSpPr/>
          <p:nvPr/>
        </p:nvSpPr>
        <p:spPr>
          <a:xfrm>
            <a:off x="1382312" y="658812"/>
            <a:ext cx="4713688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nb_residual_connection.ipynb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8671-436A-30C8-AE83-0994928605DB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1DE323-96B2-5E2B-54D6-A35DC19AF989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90DB2F-C748-9375-CCCA-D813E5DA81B5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CD9CE-D166-E0EE-11C7-A6007008656B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398FC0-F33A-AA45-EB85-9F9CDE6D5D30}"/>
              </a:ext>
            </a:extLst>
          </p:cNvPr>
          <p:cNvSpPr txBox="1"/>
          <p:nvPr/>
        </p:nvSpPr>
        <p:spPr>
          <a:xfrm>
            <a:off x="295541" y="1158291"/>
            <a:ext cx="6830075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transformer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Initiate configuration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2048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an instance of the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 classes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ResidualConnection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FeedForward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d_ff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11A1B-75DE-7BA2-DC69-D2B655A0C787}"/>
              </a:ext>
            </a:extLst>
          </p:cNvPr>
          <p:cNvSpPr txBox="1"/>
          <p:nvPr/>
        </p:nvSpPr>
        <p:spPr>
          <a:xfrm>
            <a:off x="7125617" y="1249310"/>
            <a:ext cx="4901539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Create a random input tensor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manual_seed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reproducible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Call residual connection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residual_connection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feed_forward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Initial input tensor: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 shape: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Output: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6F32E-C081-622E-BEBF-0B9BA43E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6" y="4942629"/>
            <a:ext cx="4000847" cy="1806097"/>
          </a:xfrm>
          <a:prstGeom prst="rect">
            <a:avLst/>
          </a:prstGeom>
          <a:ln>
            <a:solidFill>
              <a:srgbClr val="00994D"/>
            </a:solidFill>
          </a:ln>
        </p:spPr>
      </p:pic>
      <p:pic>
        <p:nvPicPr>
          <p:cNvPr id="2" name="Picture 2" descr="Project Jupyter - Wikipedia">
            <a:extLst>
              <a:ext uri="{FF2B5EF4-FFF2-40B4-BE49-F238E27FC236}">
                <a16:creationId xmlns:a16="http://schemas.microsoft.com/office/drawing/2014/main" id="{B9FDA6DB-ADB7-EE96-E853-68B33FEF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24" y="693396"/>
            <a:ext cx="353718" cy="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9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1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3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18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19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4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12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4996-FE95-4C89-28EA-0B8532A9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CC22-6242-4665-2CAF-CAC2968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building block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C8EFE1-38B9-704E-995E-916E939A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809" y="1690688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4EAB587-609E-C705-5C99-A5B6FF783BA0}"/>
              </a:ext>
            </a:extLst>
          </p:cNvPr>
          <p:cNvSpPr/>
          <p:nvPr/>
        </p:nvSpPr>
        <p:spPr>
          <a:xfrm>
            <a:off x="11350862" y="3971548"/>
            <a:ext cx="657493" cy="43197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65A9-804B-0AC4-8B05-2A800FDD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8" y="2086446"/>
            <a:ext cx="2926197" cy="4406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01575-A9B9-2634-DFF7-FCAC2C422985}"/>
              </a:ext>
            </a:extLst>
          </p:cNvPr>
          <p:cNvSpPr/>
          <p:nvPr/>
        </p:nvSpPr>
        <p:spPr>
          <a:xfrm rot="13316652" flipH="1">
            <a:off x="3012619" y="2827782"/>
            <a:ext cx="318896" cy="25279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0DEF-F528-BE66-B541-668789CB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064F-888A-7664-CE0A-62F161AD036B}"/>
              </a:ext>
            </a:extLst>
          </p:cNvPr>
          <p:cNvSpPr txBox="1">
            <a:spLocks/>
          </p:cNvSpPr>
          <p:nvPr/>
        </p:nvSpPr>
        <p:spPr>
          <a:xfrm>
            <a:off x="-1" y="85724"/>
            <a:ext cx="829491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Projection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0A991-3189-0703-9774-30CFAD884C08}"/>
              </a:ext>
            </a:extLst>
          </p:cNvPr>
          <p:cNvSpPr/>
          <p:nvPr/>
        </p:nvSpPr>
        <p:spPr>
          <a:xfrm>
            <a:off x="241421" y="658813"/>
            <a:ext cx="11716281" cy="479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84D06-E330-B2B2-2E20-C400486B6634}"/>
              </a:ext>
            </a:extLst>
          </p:cNvPr>
          <p:cNvSpPr/>
          <p:nvPr/>
        </p:nvSpPr>
        <p:spPr>
          <a:xfrm>
            <a:off x="234298" y="658813"/>
            <a:ext cx="11723404" cy="461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355A6-A9E3-0BF7-1325-B7618FE8EAFC}"/>
              </a:ext>
            </a:extLst>
          </p:cNvPr>
          <p:cNvSpPr/>
          <p:nvPr/>
        </p:nvSpPr>
        <p:spPr>
          <a:xfrm>
            <a:off x="1382312" y="658812"/>
            <a:ext cx="2401371" cy="461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3A14F6-53E8-FC90-88C7-51FA01FCABEE}"/>
              </a:ext>
            </a:extLst>
          </p:cNvPr>
          <p:cNvGrpSpPr/>
          <p:nvPr/>
        </p:nvGrpSpPr>
        <p:grpSpPr>
          <a:xfrm>
            <a:off x="465766" y="812641"/>
            <a:ext cx="653739" cy="170917"/>
            <a:chOff x="462204" y="914403"/>
            <a:chExt cx="653739" cy="1709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945641-682F-5B50-B0D4-B0CA3A4909D3}"/>
                </a:ext>
              </a:extLst>
            </p:cNvPr>
            <p:cNvSpPr/>
            <p:nvPr/>
          </p:nvSpPr>
          <p:spPr>
            <a:xfrm>
              <a:off x="462204" y="922950"/>
              <a:ext cx="162370" cy="1623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2ED78-84CC-DFE7-4E54-B5EC19D113D1}"/>
                </a:ext>
              </a:extLst>
            </p:cNvPr>
            <p:cNvSpPr/>
            <p:nvPr/>
          </p:nvSpPr>
          <p:spPr>
            <a:xfrm>
              <a:off x="727119" y="914403"/>
              <a:ext cx="162370" cy="1623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B3F7E8-03D2-C42C-D100-84EDF1E29122}"/>
                </a:ext>
              </a:extLst>
            </p:cNvPr>
            <p:cNvSpPr/>
            <p:nvPr/>
          </p:nvSpPr>
          <p:spPr>
            <a:xfrm>
              <a:off x="953573" y="914403"/>
              <a:ext cx="162370" cy="16237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64330B-DC93-1B3B-F08C-32B0471F812B}"/>
              </a:ext>
            </a:extLst>
          </p:cNvPr>
          <p:cNvSpPr txBox="1"/>
          <p:nvPr/>
        </p:nvSpPr>
        <p:spPr>
          <a:xfrm>
            <a:off x="295541" y="1204946"/>
            <a:ext cx="11662161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28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Initialize the linear transformation </a:t>
            </a:r>
          </a:p>
          <a:p>
            <a:r>
              <a:rPr lang="en-US" i="1" dirty="0">
                <a:solidFill>
                  <a:srgbClr val="0088FF"/>
                </a:solidFill>
                <a:latin typeface="Consolas" panose="020B0609020204030204" pitchFamily="49" charset="0"/>
              </a:rPr>
              <a:t>        #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that projects the input into the vocabulary space.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FB9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FEE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x: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d_model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It applies the linear transformation to the input.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lang="en-US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(x)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seq_len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b="0" i="1" dirty="0">
                <a:solidFill>
                  <a:srgbClr val="0088FF"/>
                </a:solidFill>
                <a:effectLst/>
                <a:latin typeface="Consolas" panose="020B0609020204030204" pitchFamily="49" charset="0"/>
              </a:rPr>
              <a:t>].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6" descr="Python (programming language) - Wikipedia">
            <a:extLst>
              <a:ext uri="{FF2B5EF4-FFF2-40B4-BE49-F238E27FC236}">
                <a16:creationId xmlns:a16="http://schemas.microsoft.com/office/drawing/2014/main" id="{C4AAD6E0-5B4E-AF3B-A311-B7899B6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73" y="778439"/>
            <a:ext cx="259392" cy="2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3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4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6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7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2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8128</TotalTime>
  <Words>15738</Words>
  <Application>Microsoft Office PowerPoint</Application>
  <PresentationFormat>Widescreen</PresentationFormat>
  <Paragraphs>1934</Paragraphs>
  <Slides>183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92" baseType="lpstr">
      <vt:lpstr>Arial</vt:lpstr>
      <vt:lpstr>Avenir Next LT Pro</vt:lpstr>
      <vt:lpstr>Avenir Next LT Pro Light</vt:lpstr>
      <vt:lpstr>Calibri</vt:lpstr>
      <vt:lpstr>Cambria Math</vt:lpstr>
      <vt:lpstr>Consolas</vt:lpstr>
      <vt:lpstr>Segoe WPC</vt:lpstr>
      <vt:lpstr>Wingdings</vt:lpstr>
      <vt:lpstr>Office Theme</vt:lpstr>
      <vt:lpstr>Part 3 – Implementing Transformer from Scratch with PyTorch </vt:lpstr>
      <vt:lpstr>In Part 2, …</vt:lpstr>
      <vt:lpstr>What We Will Learn</vt:lpstr>
      <vt:lpstr>Implementation Formula </vt:lpstr>
      <vt:lpstr>Implementation Plan</vt:lpstr>
      <vt:lpstr>Introduction to Training Process Implementation</vt:lpstr>
      <vt:lpstr>Training Process</vt:lpstr>
      <vt:lpstr>Training Step-by-Step </vt:lpstr>
      <vt:lpstr>Training Step-by-Step </vt:lpstr>
      <vt:lpstr>Preprocessing Data</vt:lpstr>
      <vt:lpstr>Create Transformer Model</vt:lpstr>
      <vt:lpstr>Training Loop</vt:lpstr>
      <vt:lpstr>Training Process | Put it all together</vt:lpstr>
      <vt:lpstr>Implementing Transformer as a Python Package</vt:lpstr>
      <vt:lpstr>Source code structure</vt:lpstr>
      <vt:lpstr>Transformer classes / functions</vt:lpstr>
      <vt:lpstr>For Data Preparation</vt:lpstr>
      <vt:lpstr>For Transformer Building Blocks</vt:lpstr>
      <vt:lpstr>For Creating Transformer Model</vt:lpstr>
      <vt:lpstr>For Training Process</vt:lpstr>
      <vt:lpstr>For Inference Process</vt:lpstr>
      <vt:lpstr>Implementing Data Preparation Classes/Functions </vt:lpstr>
      <vt:lpstr>Load Config</vt:lpstr>
      <vt:lpstr>Load Config - Function</vt:lpstr>
      <vt:lpstr>Load Config - Playground</vt:lpstr>
      <vt:lpstr>Get Dataset</vt:lpstr>
      <vt:lpstr>Get Dataset - Function</vt:lpstr>
      <vt:lpstr>Get Dataset - Playground</vt:lpstr>
      <vt:lpstr>Get Tokenizer</vt:lpstr>
      <vt:lpstr>PowerPoint Presentation</vt:lpstr>
      <vt:lpstr>PowerPoint Presentation</vt:lpstr>
      <vt:lpstr>PowerPoint Presentation</vt:lpstr>
      <vt:lpstr>PowerPoint Presentation</vt:lpstr>
      <vt:lpstr>Creating Mask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function/class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Transformer building block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Class/function to create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 functions for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Engine function for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Papa Quang DUONG</cp:lastModifiedBy>
  <cp:revision>100</cp:revision>
  <dcterms:created xsi:type="dcterms:W3CDTF">2024-02-20T20:54:33Z</dcterms:created>
  <dcterms:modified xsi:type="dcterms:W3CDTF">2024-07-01T22:06:39Z</dcterms:modified>
</cp:coreProperties>
</file>